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40" r:id="rId5"/>
    <p:sldMasterId id="2147484872" r:id="rId6"/>
  </p:sldMasterIdLst>
  <p:notesMasterIdLst>
    <p:notesMasterId r:id="rId39"/>
  </p:notesMasterIdLst>
  <p:handoutMasterIdLst>
    <p:handoutMasterId r:id="rId40"/>
  </p:handoutMasterIdLst>
  <p:sldIdLst>
    <p:sldId id="1995" r:id="rId7"/>
    <p:sldId id="8418" r:id="rId8"/>
    <p:sldId id="4311" r:id="rId9"/>
    <p:sldId id="8417" r:id="rId10"/>
    <p:sldId id="8416" r:id="rId11"/>
    <p:sldId id="359" r:id="rId12"/>
    <p:sldId id="8438" r:id="rId13"/>
    <p:sldId id="8439" r:id="rId14"/>
    <p:sldId id="8440" r:id="rId15"/>
    <p:sldId id="8441" r:id="rId16"/>
    <p:sldId id="8442" r:id="rId17"/>
    <p:sldId id="8443" r:id="rId18"/>
    <p:sldId id="8444" r:id="rId19"/>
    <p:sldId id="8445" r:id="rId20"/>
    <p:sldId id="8446" r:id="rId21"/>
    <p:sldId id="8447" r:id="rId22"/>
    <p:sldId id="8448" r:id="rId23"/>
    <p:sldId id="8431" r:id="rId24"/>
    <p:sldId id="8426" r:id="rId25"/>
    <p:sldId id="8420" r:id="rId26"/>
    <p:sldId id="8419" r:id="rId27"/>
    <p:sldId id="8435" r:id="rId28"/>
    <p:sldId id="8423" r:id="rId29"/>
    <p:sldId id="8421" r:id="rId30"/>
    <p:sldId id="8424" r:id="rId31"/>
    <p:sldId id="8425" r:id="rId32"/>
    <p:sldId id="8430" r:id="rId33"/>
    <p:sldId id="8432" r:id="rId34"/>
    <p:sldId id="8436" r:id="rId35"/>
    <p:sldId id="8437" r:id="rId36"/>
    <p:sldId id="8433" r:id="rId37"/>
    <p:sldId id="1611" r:id="rId3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1995"/>
            <p14:sldId id="8418"/>
            <p14:sldId id="4311"/>
            <p14:sldId id="8417"/>
            <p14:sldId id="8416"/>
            <p14:sldId id="359"/>
            <p14:sldId id="8438"/>
            <p14:sldId id="8439"/>
            <p14:sldId id="8440"/>
            <p14:sldId id="8441"/>
            <p14:sldId id="8442"/>
            <p14:sldId id="8443"/>
            <p14:sldId id="8444"/>
            <p14:sldId id="8445"/>
            <p14:sldId id="8446"/>
            <p14:sldId id="8447"/>
            <p14:sldId id="8448"/>
            <p14:sldId id="8431"/>
            <p14:sldId id="8426"/>
            <p14:sldId id="8420"/>
            <p14:sldId id="8419"/>
            <p14:sldId id="8435"/>
            <p14:sldId id="8423"/>
            <p14:sldId id="8421"/>
            <p14:sldId id="8424"/>
            <p14:sldId id="8425"/>
            <p14:sldId id="8430"/>
            <p14:sldId id="8432"/>
            <p14:sldId id="8436"/>
            <p14:sldId id="8437"/>
            <p14:sldId id="8433"/>
            <p14:sldId id="161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D83B01"/>
    <a:srgbClr val="50E6FF"/>
    <a:srgbClr val="FEF000"/>
    <a:srgbClr val="3B2E58"/>
    <a:srgbClr val="243A5E"/>
    <a:srgbClr val="274B47"/>
    <a:srgbClr val="2F2F2F"/>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B8482C-B224-4A33-92C8-BE4AD92B8283}" v="1669" dt="2020-02-19T21:33:24.9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96" autoAdjust="0"/>
    <p:restoredTop sz="91682" autoAdjust="0"/>
  </p:normalViewPr>
  <p:slideViewPr>
    <p:cSldViewPr snapToGrid="0">
      <p:cViewPr varScale="1">
        <p:scale>
          <a:sx n="94" d="100"/>
          <a:sy n="94" d="100"/>
        </p:scale>
        <p:origin x="33" y="72"/>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2790"/>
    </p:cViewPr>
  </p:sorterViewPr>
  <p:notesViewPr>
    <p:cSldViewPr snapToGrid="0" showGuides="1">
      <p:cViewPr varScale="1">
        <p:scale>
          <a:sx n="113" d="100"/>
          <a:sy n="113" d="100"/>
        </p:scale>
        <p:origin x="531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notesMaster" Target="notesMasters/notesMaster1.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microsoft.com/office/2015/10/relationships/revisionInfo" Target="revisionInfo.xml"/><Relationship Id="rId20" Type="http://schemas.openxmlformats.org/officeDocument/2006/relationships/slide" Target="slides/slide14.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2/20/2020 8:22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2/20/2020 8:21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Anything from chatting, to dashboards, to quiz and game apps, polling, and more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2/20/2020 8:21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105827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the user interface? Just like APIs you can build the native UI for each platform. However, many developers choose to share all or most of the UI with Xamarin.Forms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64771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will look more at Xamarin.Forms, but now we can see a full picture of what goes into our app.</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14</a:t>
            </a:fld>
            <a:endParaRPr kumimoji="0" lang="en-US" sz="4500" b="1" i="0" u="none" strike="noStrike" kern="0" cap="none" spc="0" normalizeH="0" baseline="0" noProof="0">
              <a:ln>
                <a:noFill/>
              </a:ln>
              <a:solidFill>
                <a:srgbClr val="3B99D4"/>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26813107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Regardless of app approaches and if you need to mix in native APIs or UI in addition to Xamarin.Essentials and Xamarin.Forms, the average app shares nearly 80% of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0691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Xamarin apps fully compile down into native binaries for each platform.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096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Naturally Xamarin and .NET apps work absolutely amazing for cloud apps with Microsoft Azure.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98770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ASP.NET library used to deliver real-time web functionality to applications – like code push to all connected clients. It uses the concept of RPC (remote procedure calls) to function at the ASP.NET level. NOT request/response!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2/20/2020 8:21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055971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2/20/2020</a:t>
            </a:fld>
            <a:endParaRPr kumimoji="0" lang="en-US" sz="1800" b="0" i="0" u="none" strike="noStrike" kern="0" cap="none" spc="0" normalizeH="0" baseline="0" noProof="0" dirty="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018213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developers we need to be able to reach every platform on the planet. And that is the goal of .NET enabling developers to build for these devices with unique frameworks optimized for each. </a:t>
            </a:r>
          </a:p>
          <a:p>
            <a:endParaRPr lang="en-US" dirty="0"/>
          </a:p>
          <a:p>
            <a:r>
              <a:rPr lang="en-US" dirty="0"/>
              <a:t>Today, we will look at what the Xamarin platform and framework, which are part of .NET offer.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2/20/2020 8:21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319960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is the core architecture which enables huge amount of code sharing across apps. You can build stunning applications with high fidelity. Let’s talk about what is in each of these blocks, first with the head projects, platform APIs, and user interface. The business logic is just .NET code that can always be shared with other .NET platforms.</a:t>
            </a:r>
          </a:p>
        </p:txBody>
      </p:sp>
    </p:spTree>
    <p:extLst>
      <p:ext uri="{BB962C8B-B14F-4D97-AF65-F5344CB8AC3E}">
        <p14:creationId xmlns:p14="http://schemas.microsoft.com/office/powerpoint/2010/main" val="226045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 fact there are tons of companies that entrust Xamarin and .NET today.</a:t>
            </a:r>
          </a:p>
          <a:p>
            <a:endParaRPr lang="en-US" sz="1200" dirty="0"/>
          </a:p>
          <a:p>
            <a:r>
              <a:rPr lang="en-US" sz="1200" dirty="0"/>
              <a:t>These companies leverage Xamarin and .NET across all verticals and all different types of platforms. </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2/20/2020 8:21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54439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get into how we build apps with Xamarin.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982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457200">
              <a:defRPr/>
            </a:pPr>
            <a:r>
              <a:rPr lang="en-US" sz="1200" b="0" i="0" u="none" strike="noStrike" kern="1200" cap="none" baseline="0" dirty="0">
                <a:solidFill>
                  <a:schemeClr val="tx1"/>
                </a:solidFill>
                <a:effectLst/>
                <a:latin typeface="Helvetica Neue"/>
                <a:ea typeface="Helvetica Neue"/>
                <a:cs typeface="Helvetica Neue"/>
                <a:sym typeface="Helvetica Neue"/>
              </a:rPr>
              <a:t>Xamarin has a goal of delivering on these for core principals. Each of them are exactly what developers need to be super productive. Let’s walk through how Xamarin does this.</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BBD7D81-D864-B349-9FB4-613ED1F9D755}" type="slidenum">
              <a:rPr kumimoji="0" lang="en-US" sz="1200" b="0" i="0" u="none" strike="noStrike" kern="1200" cap="none" spc="0" normalizeH="0" baseline="0" noProof="0" smtClean="0">
                <a:ln>
                  <a:noFill/>
                </a:ln>
                <a:solidFill>
                  <a:prstClr val="black"/>
                </a:solidFill>
                <a:effectLst/>
                <a:uLnTx/>
                <a:uFillTx/>
                <a:latin typeface="Segoe UI" pitchFamily="34" charset="0"/>
                <a:ea typeface=""/>
                <a:cs typeface=""/>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
              <a:cs typeface=""/>
            </a:endParaRPr>
          </a:p>
        </p:txBody>
      </p:sp>
    </p:spTree>
    <p:extLst>
      <p:ext uri="{BB962C8B-B14F-4D97-AF65-F5344CB8AC3E}">
        <p14:creationId xmlns:p14="http://schemas.microsoft.com/office/powerpoint/2010/main" val="54414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it is with it’s unique application architecture. In fact it is the .NET architecture itself. You decided what platforms you want your apps to run on, we call them head projects. </a:t>
            </a:r>
          </a:p>
          <a:p>
            <a:endParaRPr lang="en-US" dirty="0"/>
          </a:p>
          <a:p>
            <a:r>
              <a:rPr lang="en-US" dirty="0"/>
              <a:t>You can access all of the native APIs for each and share a bulk of the C# logic. Here we see business logic, platform APIs, and user interfaces. This can scale to a lot or a little based on what you are trying to achieve. So how exactly does this work?</a:t>
            </a: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825500" rtl="0" eaLnBrk="1" fontAlgn="auto" latinLnBrk="0" hangingPunct="1">
              <a:lnSpc>
                <a:spcPct val="100000"/>
              </a:lnSpc>
              <a:spcBef>
                <a:spcPts val="0"/>
              </a:spcBef>
              <a:spcAft>
                <a:spcPts val="0"/>
              </a:spcAft>
              <a:buClrTx/>
              <a:buSzTx/>
              <a:buFontTx/>
              <a:buNone/>
              <a:tabLst/>
              <a:defRPr/>
            </a:pPr>
            <a:r>
              <a:rPr kumimoji="0" lang="en-US" sz="4500" b="1" i="0" u="none" strike="noStrike" kern="0" cap="none" spc="0" normalizeH="0" baseline="0" noProof="0">
                <a:ln>
                  <a:noFill/>
                </a:ln>
                <a:solidFill>
                  <a:prstClr val="black"/>
                </a:solidFill>
                <a:effectLst/>
                <a:uLnTx/>
                <a:uFillTx/>
                <a:latin typeface="Segoe UI"/>
                <a:ea typeface="+mn-ea"/>
                <a:cs typeface="Segoe UI"/>
                <a:sym typeface="Segoe UI"/>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1"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4500" b="1"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2/20/2020 8:21 AM</a:t>
            </a:fld>
            <a:endParaRPr kumimoji="0" lang="en-US" sz="4500" b="1" i="0" u="none" strike="noStrike" kern="0" cap="none" spc="0" normalizeH="0" baseline="0" noProof="0">
              <a:ln>
                <a:noFill/>
              </a:ln>
              <a:solidFill>
                <a:prstClr val="black"/>
              </a:solidFill>
              <a:effectLst/>
              <a:uLnTx/>
              <a:uFillTx/>
              <a:latin typeface="Segoe UI"/>
              <a:ea typeface="+mn-ea"/>
              <a:cs typeface="Segoe UI"/>
              <a:sym typeface="Segoe UI"/>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4500" b="1"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10</a:t>
            </a:fld>
            <a:endParaRPr kumimoji="0" lang="en-US" sz="4500" b="1" i="0" u="none" strike="noStrike" kern="0" cap="none" spc="0" normalizeH="0" baseline="0" noProof="0">
              <a:ln>
                <a:noFill/>
              </a:ln>
              <a:solidFill>
                <a:prstClr val="black"/>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3900795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part in the head projects is access to any of the unique APIs in iOS and Android. You have access to them all in C#. Now, these do have to be written in the head project and aren’t shared since they are unique to each platform. However, the Xamarin team has a way to help us out there.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615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now, if we look a bit further, this is what our app architecture looks like.  </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12</a:t>
            </a:fld>
            <a:endParaRPr kumimoji="0" lang="en-US" sz="4500" b="1" i="0" u="none" strike="noStrike" kern="0" cap="none" spc="0" normalizeH="0" baseline="0" noProof="0">
              <a:ln>
                <a:noFill/>
              </a:ln>
              <a:solidFill>
                <a:srgbClr val="3B99D4"/>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9047514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41649924"/>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8176862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0049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9556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39760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131227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73574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Blank Purple">
    <p:bg>
      <p:bgPr>
        <a:solidFill>
          <a:srgbClr val="512BD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25461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10000">
        <p:fade/>
      </p:transition>
    </mc:Choice>
    <mc:Fallback xmlns="">
      <p:transition spd="med" advClick="0" advTm="10000">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6885358"/>
      </p:ext>
    </p:extLst>
  </p:cSld>
  <p:clrMapOvr>
    <a:masterClrMapping/>
  </p:clrMapOvr>
  <mc:AlternateContent xmlns:mc="http://schemas.openxmlformats.org/markup-compatibility/2006" xmlns:p14="http://schemas.microsoft.com/office/powerpoint/2010/main">
    <mc:Choice Requires="p14">
      <p:transition spd="med" p14:dur="700" advClick="0" advTm="10000">
        <p:fade/>
      </p:transition>
    </mc:Choice>
    <mc:Fallback xmlns="">
      <p:transition spd="med" advClick="0" advTm="10000">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3577724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10000">
        <p:fade/>
      </p:transition>
    </mc:Choice>
    <mc:Fallback xmlns="">
      <p:transition spd="med" advClick="0" advTm="10000">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05909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_Section Title Plain">
    <p:bg>
      <p:bgPr>
        <a:solidFill>
          <a:srgbClr val="512BD4"/>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5FBF803-339B-4E0D-8A67-E0D2FF834E9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23" y="1273483"/>
            <a:ext cx="2780170" cy="2780170"/>
          </a:xfrm>
          <a:prstGeom prst="rect">
            <a:avLst/>
          </a:prstGeom>
        </p:spPr>
      </p:pic>
      <p:sp>
        <p:nvSpPr>
          <p:cNvPr id="3" name="Title 1"/>
          <p:cNvSpPr>
            <a:spLocks noGrp="1"/>
          </p:cNvSpPr>
          <p:nvPr>
            <p:ph type="title" hasCustomPrompt="1"/>
          </p:nvPr>
        </p:nvSpPr>
        <p:spPr>
          <a:xfrm>
            <a:off x="2526363" y="2084172"/>
            <a:ext cx="9396397"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10014175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55" indent="0">
              <a:buNone/>
              <a:tabLst/>
              <a:defRPr sz="1961"/>
            </a:lvl3pPr>
            <a:lvl4pPr marL="451200" indent="0">
              <a:buNone/>
              <a:defRPr/>
            </a:lvl4pPr>
            <a:lvl5pPr marL="6721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55" indent="0">
              <a:buNone/>
              <a:tabLst/>
              <a:defRPr sz="1961"/>
            </a:lvl3pPr>
            <a:lvl4pPr marL="451200" indent="0">
              <a:buNone/>
              <a:defRPr/>
            </a:lvl4pPr>
            <a:lvl5pPr marL="6721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207280"/>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52700" y="289511"/>
            <a:ext cx="9372380" cy="899665"/>
          </a:xfrm>
        </p:spPr>
        <p:txBody>
          <a:bodyPr/>
          <a:lstStyle/>
          <a:p>
            <a:r>
              <a:rPr lang="en-US"/>
              <a:t>Click to edit Master title style</a:t>
            </a:r>
          </a:p>
        </p:txBody>
      </p:sp>
      <p:pic>
        <p:nvPicPr>
          <p:cNvPr id="3" name="Picture 2" descr="A picture containing object&#10;&#10;Description automatically generated">
            <a:extLst>
              <a:ext uri="{FF2B5EF4-FFF2-40B4-BE49-F238E27FC236}">
                <a16:creationId xmlns:a16="http://schemas.microsoft.com/office/drawing/2014/main" id="{8B7DA665-26D3-4325-8606-8B75719B6B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6920" y="0"/>
            <a:ext cx="1513681" cy="1513681"/>
          </a:xfrm>
          <a:prstGeom prst="rect">
            <a:avLst/>
          </a:prstGeom>
        </p:spPr>
      </p:pic>
      <p:pic>
        <p:nvPicPr>
          <p:cNvPr id="4" name="Picture 2" descr="Sparkling Heart on Microsoft Windows 10 October 2018 Update">
            <a:extLst>
              <a:ext uri="{FF2B5EF4-FFF2-40B4-BE49-F238E27FC236}">
                <a16:creationId xmlns:a16="http://schemas.microsoft.com/office/drawing/2014/main" id="{6F0A0A65-C789-4B01-8DE2-E4794640465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780601" y="471090"/>
            <a:ext cx="571500" cy="57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4231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_Section Title Plain">
    <p:bg>
      <p:bgPr>
        <a:solidFill>
          <a:srgbClr val="F8F8F8"/>
        </a:solidFill>
        <a:effectLst/>
      </p:bgPr>
    </p:bg>
    <p:spTree>
      <p:nvGrpSpPr>
        <p:cNvPr id="1" name=""/>
        <p:cNvGrpSpPr/>
        <p:nvPr/>
      </p:nvGrpSpPr>
      <p:grpSpPr>
        <a:xfrm>
          <a:off x="0" y="0"/>
          <a:ext cx="0" cy="0"/>
          <a:chOff x="0" y="0"/>
          <a:chExt cx="0" cy="0"/>
        </a:xfrm>
      </p:grpSpPr>
      <p:pic>
        <p:nvPicPr>
          <p:cNvPr id="7" name="Picture 6" descr="A picture containing object&#10;&#10;Description automatically generated">
            <a:extLst>
              <a:ext uri="{FF2B5EF4-FFF2-40B4-BE49-F238E27FC236}">
                <a16:creationId xmlns:a16="http://schemas.microsoft.com/office/drawing/2014/main" id="{E1C4910A-CEDF-4853-853A-E8B621D64A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41538" y="1737519"/>
            <a:ext cx="3382962" cy="3382962"/>
          </a:xfrm>
          <a:prstGeom prst="rect">
            <a:avLst/>
          </a:prstGeom>
        </p:spPr>
      </p:pic>
      <p:pic>
        <p:nvPicPr>
          <p:cNvPr id="1026" name="Picture 2" descr="Sparkling Heart on Microsoft Windows 10 October 2018 Update">
            <a:extLst>
              <a:ext uri="{FF2B5EF4-FFF2-40B4-BE49-F238E27FC236}">
                <a16:creationId xmlns:a16="http://schemas.microsoft.com/office/drawing/2014/main" id="{BD0612A8-A821-49F0-9067-A03F3D4DD26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524500" y="2857500"/>
            <a:ext cx="11430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9106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D47C6F66-CC29-4F66-9643-C652E6794768}"/>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04697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285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descr="Microsoft Ignite cube graphic">
            <a:extLst>
              <a:ext uri="{FF2B5EF4-FFF2-40B4-BE49-F238E27FC236}">
                <a16:creationId xmlns:a16="http://schemas.microsoft.com/office/drawing/2014/main" id="{5FE3E21F-3B29-45AF-A62E-40AAF2B12C2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76054" y="0"/>
            <a:ext cx="8115946"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5532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descr="Microsoft Ignite cube graphic">
            <a:extLst>
              <a:ext uri="{FF2B5EF4-FFF2-40B4-BE49-F238E27FC236}">
                <a16:creationId xmlns:a16="http://schemas.microsoft.com/office/drawing/2014/main" id="{87E693D7-9346-4760-B3C6-BF5E7E96456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53385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26204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57904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42296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03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02894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23495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8581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10030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512420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621485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34204698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303845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42159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5537959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324199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14248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20311572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3315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043129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546906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8356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163E2A-0F0F-4D30-BA3B-64D7F94B8B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25505" y="-10888"/>
            <a:ext cx="7666496" cy="6881401"/>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5216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8B979EA3-9237-4885-9E01-A134FAE63F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2078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3098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9433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6045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1291912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55412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65236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7831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9755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237968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329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5818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8737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367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4885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28183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15479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866671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358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60412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043967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987449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0268353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2201041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77854159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6332745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1511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25223795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Tree>
    <p:extLst>
      <p:ext uri="{BB962C8B-B14F-4D97-AF65-F5344CB8AC3E}">
        <p14:creationId xmlns:p14="http://schemas.microsoft.com/office/powerpoint/2010/main" val="33262731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790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10980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169275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6465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78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98429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image" Target="../media/image1.emf"/><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theme" Target="../theme/theme2.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8"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image" Target="../media/image1.emf"/><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theme" Target="../theme/theme3.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8"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577" r:id="rId2"/>
    <p:sldLayoutId id="2147484610" r:id="rId3"/>
    <p:sldLayoutId id="2147484833" r:id="rId4"/>
    <p:sldLayoutId id="2147484834" r:id="rId5"/>
    <p:sldLayoutId id="2147484710" r:id="rId6"/>
    <p:sldLayoutId id="2147484240" r:id="rId7"/>
    <p:sldLayoutId id="2147484736" r:id="rId8"/>
    <p:sldLayoutId id="2147484474" r:id="rId9"/>
    <p:sldLayoutId id="2147484639" r:id="rId10"/>
    <p:sldLayoutId id="2147484603" r:id="rId11"/>
    <p:sldLayoutId id="2147484751" r:id="rId12"/>
    <p:sldLayoutId id="2147484752" r:id="rId13"/>
    <p:sldLayoutId id="2147484777" r:id="rId14"/>
    <p:sldLayoutId id="2147484835" r:id="rId15"/>
    <p:sldLayoutId id="2147484836" r:id="rId16"/>
    <p:sldLayoutId id="2147484837" r:id="rId17"/>
    <p:sldLayoutId id="2147484838" r:id="rId18"/>
    <p:sldLayoutId id="2147484839" r:id="rId19"/>
    <p:sldLayoutId id="2147484783" r:id="rId20"/>
    <p:sldLayoutId id="2147484784" r:id="rId21"/>
    <p:sldLayoutId id="2147484785" r:id="rId22"/>
    <p:sldLayoutId id="2147484786" r:id="rId23"/>
    <p:sldLayoutId id="2147484787" r:id="rId24"/>
    <p:sldLayoutId id="2147484249" r:id="rId25"/>
    <p:sldLayoutId id="2147484584" r:id="rId26"/>
    <p:sldLayoutId id="2147484671" r:id="rId27"/>
    <p:sldLayoutId id="2147484673" r:id="rId28"/>
    <p:sldLayoutId id="2147484585" r:id="rId29"/>
    <p:sldLayoutId id="2147484299" r:id="rId30"/>
    <p:sldLayoutId id="2147484263" r:id="rId31"/>
    <p:sldLayoutId id="2147484908" r:id="rId32"/>
    <p:sldLayoutId id="2147484909" r:id="rId33"/>
    <p:sldLayoutId id="2147484910" r:id="rId34"/>
    <p:sldLayoutId id="2147484911" r:id="rId35"/>
    <p:sldLayoutId id="2147484912" r:id="rId36"/>
    <p:sldLayoutId id="2147484913" r:id="rId37"/>
    <p:sldLayoutId id="2147484914" r:id="rId38"/>
    <p:sldLayoutId id="2147484915" r:id="rId3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37335655"/>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 id="2147484859" r:id="rId19"/>
    <p:sldLayoutId id="2147484860" r:id="rId20"/>
    <p:sldLayoutId id="2147484861" r:id="rId21"/>
    <p:sldLayoutId id="2147484862" r:id="rId22"/>
    <p:sldLayoutId id="2147484863" r:id="rId23"/>
    <p:sldLayoutId id="2147484864" r:id="rId24"/>
    <p:sldLayoutId id="2147484865" r:id="rId25"/>
    <p:sldLayoutId id="2147484866" r:id="rId26"/>
    <p:sldLayoutId id="2147484867" r:id="rId27"/>
    <p:sldLayoutId id="2147484868" r:id="rId28"/>
    <p:sldLayoutId id="2147484869" r:id="rId29"/>
    <p:sldLayoutId id="2147484870" r:id="rId30"/>
    <p:sldLayoutId id="214748487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9163514"/>
      </p:ext>
    </p:extLst>
  </p:cSld>
  <p:clrMap bg1="dk1" tx1="lt1" bg2="dk2" tx2="lt2" accent1="accent1" accent2="accent2" accent3="accent3" accent4="accent4" accent5="accent5" accent6="accent6" hlink="hlink" folHlink="folHlink"/>
  <p:sldLayoutIdLst>
    <p:sldLayoutId id="2147484873" r:id="rId1"/>
    <p:sldLayoutId id="2147484874" r:id="rId2"/>
    <p:sldLayoutId id="2147484904" r:id="rId3"/>
    <p:sldLayoutId id="2147484905" r:id="rId4"/>
    <p:sldLayoutId id="2147484877" r:id="rId5"/>
    <p:sldLayoutId id="2147484878" r:id="rId6"/>
    <p:sldLayoutId id="2147484879" r:id="rId7"/>
    <p:sldLayoutId id="2147484880" r:id="rId8"/>
    <p:sldLayoutId id="2147484881" r:id="rId9"/>
    <p:sldLayoutId id="2147484882" r:id="rId10"/>
    <p:sldLayoutId id="2147484883" r:id="rId11"/>
    <p:sldLayoutId id="2147484884" r:id="rId12"/>
    <p:sldLayoutId id="2147484885" r:id="rId13"/>
    <p:sldLayoutId id="2147484886" r:id="rId14"/>
    <p:sldLayoutId id="2147484887" r:id="rId15"/>
    <p:sldLayoutId id="2147484888" r:id="rId16"/>
    <p:sldLayoutId id="2147484889" r:id="rId17"/>
    <p:sldLayoutId id="2147484890" r:id="rId18"/>
    <p:sldLayoutId id="2147484891" r:id="rId19"/>
    <p:sldLayoutId id="2147484892" r:id="rId20"/>
    <p:sldLayoutId id="2147484893" r:id="rId21"/>
    <p:sldLayoutId id="2147484906" r:id="rId22"/>
    <p:sldLayoutId id="2147484907" r:id="rId23"/>
    <p:sldLayoutId id="2147484896" r:id="rId24"/>
    <p:sldLayoutId id="2147484897" r:id="rId25"/>
    <p:sldLayoutId id="2147484898" r:id="rId26"/>
    <p:sldLayoutId id="2147484899" r:id="rId27"/>
    <p:sldLayoutId id="2147484900" r:id="rId28"/>
    <p:sldLayoutId id="2147484901" r:id="rId29"/>
    <p:sldLayoutId id="2147484902" r:id="rId30"/>
    <p:sldLayoutId id="214748490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7.xml"/><Relationship Id="rId1" Type="http://schemas.openxmlformats.org/officeDocument/2006/relationships/slideLayout" Target="../slideLayouts/slideLayout34.xml"/><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5" Type="http://schemas.openxmlformats.org/officeDocument/2006/relationships/image" Target="../media/image101.tiff"/><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 Id="rId14" Type="http://schemas.openxmlformats.org/officeDocument/2006/relationships/image" Target="../media/image100.png"/></Relationships>
</file>

<file path=ppt/slides/_rels/slide1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9.xml"/><Relationship Id="rId1" Type="http://schemas.openxmlformats.org/officeDocument/2006/relationships/slideLayout" Target="../slideLayouts/slideLayout34.xml"/><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1.xml"/><Relationship Id="rId1" Type="http://schemas.openxmlformats.org/officeDocument/2006/relationships/slideLayout" Target="../slideLayouts/slideLayout34.xml"/><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notesSlide" Target="../notesSlides/notesSlide13.xml"/><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5.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svg"/><Relationship Id="rId7" Type="http://schemas.openxmlformats.org/officeDocument/2006/relationships/image" Target="../media/image111.svg"/><Relationship Id="rId2" Type="http://schemas.openxmlformats.org/officeDocument/2006/relationships/image" Target="../media/image106.png"/><Relationship Id="rId1" Type="http://schemas.openxmlformats.org/officeDocument/2006/relationships/slideLayout" Target="../slideLayouts/slideLayout10.xml"/><Relationship Id="rId6" Type="http://schemas.openxmlformats.org/officeDocument/2006/relationships/image" Target="../media/image110.png"/><Relationship Id="rId5" Type="http://schemas.openxmlformats.org/officeDocument/2006/relationships/image" Target="../media/image109.svg"/><Relationship Id="rId4" Type="http://schemas.openxmlformats.org/officeDocument/2006/relationships/image" Target="../media/image108.png"/><Relationship Id="rId9" Type="http://schemas.openxmlformats.org/officeDocument/2006/relationships/image" Target="../media/image113.svg"/></Relationships>
</file>

<file path=ppt/slides/_rels/slide2.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33.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slides/_rels/slide20.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svg"/><Relationship Id="rId7" Type="http://schemas.openxmlformats.org/officeDocument/2006/relationships/image" Target="../media/image111.svg"/><Relationship Id="rId2" Type="http://schemas.openxmlformats.org/officeDocument/2006/relationships/image" Target="../media/image106.png"/><Relationship Id="rId1" Type="http://schemas.openxmlformats.org/officeDocument/2006/relationships/slideLayout" Target="../slideLayouts/slideLayout10.xml"/><Relationship Id="rId6" Type="http://schemas.openxmlformats.org/officeDocument/2006/relationships/image" Target="../media/image110.png"/><Relationship Id="rId5" Type="http://schemas.openxmlformats.org/officeDocument/2006/relationships/image" Target="../media/image109.svg"/><Relationship Id="rId4" Type="http://schemas.openxmlformats.org/officeDocument/2006/relationships/image" Target="../media/image108.png"/><Relationship Id="rId9" Type="http://schemas.openxmlformats.org/officeDocument/2006/relationships/image" Target="../media/image113.svg"/></Relationships>
</file>

<file path=ppt/slides/_rels/slide2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svg"/><Relationship Id="rId7" Type="http://schemas.openxmlformats.org/officeDocument/2006/relationships/image" Target="../media/image111.svg"/><Relationship Id="rId2" Type="http://schemas.openxmlformats.org/officeDocument/2006/relationships/image" Target="../media/image106.png"/><Relationship Id="rId1" Type="http://schemas.openxmlformats.org/officeDocument/2006/relationships/slideLayout" Target="../slideLayouts/slideLayout10.xml"/><Relationship Id="rId6" Type="http://schemas.openxmlformats.org/officeDocument/2006/relationships/image" Target="../media/image110.png"/><Relationship Id="rId5" Type="http://schemas.openxmlformats.org/officeDocument/2006/relationships/image" Target="../media/image109.svg"/><Relationship Id="rId4" Type="http://schemas.openxmlformats.org/officeDocument/2006/relationships/image" Target="../media/image108.png"/><Relationship Id="rId9" Type="http://schemas.openxmlformats.org/officeDocument/2006/relationships/image" Target="../media/image113.svg"/></Relationships>
</file>

<file path=ppt/slides/_rels/slide26.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svg"/><Relationship Id="rId7" Type="http://schemas.openxmlformats.org/officeDocument/2006/relationships/image" Target="../media/image111.svg"/><Relationship Id="rId2" Type="http://schemas.openxmlformats.org/officeDocument/2006/relationships/image" Target="../media/image106.png"/><Relationship Id="rId1" Type="http://schemas.openxmlformats.org/officeDocument/2006/relationships/slideLayout" Target="../slideLayouts/slideLayout10.xml"/><Relationship Id="rId6" Type="http://schemas.openxmlformats.org/officeDocument/2006/relationships/image" Target="../media/image110.png"/><Relationship Id="rId5" Type="http://schemas.openxmlformats.org/officeDocument/2006/relationships/image" Target="../media/image109.svg"/><Relationship Id="rId4" Type="http://schemas.openxmlformats.org/officeDocument/2006/relationships/image" Target="../media/image108.png"/><Relationship Id="rId9" Type="http://schemas.openxmlformats.org/officeDocument/2006/relationships/image" Target="../media/image113.svg"/></Relationships>
</file>

<file path=ppt/slides/_rels/slide2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8" Type="http://schemas.openxmlformats.org/officeDocument/2006/relationships/image" Target="../media/image44.tiff"/><Relationship Id="rId3" Type="http://schemas.openxmlformats.org/officeDocument/2006/relationships/image" Target="../media/image39.tiff"/><Relationship Id="rId7" Type="http://schemas.openxmlformats.org/officeDocument/2006/relationships/image" Target="../media/image43.tiff"/><Relationship Id="rId2" Type="http://schemas.openxmlformats.org/officeDocument/2006/relationships/notesSlide" Target="../notesSlides/notesSlide3.xml"/><Relationship Id="rId1" Type="http://schemas.openxmlformats.org/officeDocument/2006/relationships/slideLayout" Target="../slideLayouts/slideLayout34.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emf"/><Relationship Id="rId4" Type="http://schemas.openxmlformats.org/officeDocument/2006/relationships/image" Target="../media/image40.png"/><Relationship Id="rId9" Type="http://schemas.openxmlformats.org/officeDocument/2006/relationships/image" Target="../media/image45.png"/></Relationships>
</file>

<file path=ppt/slides/_rels/slide7.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71.png"/><Relationship Id="rId39" Type="http://schemas.openxmlformats.org/officeDocument/2006/relationships/image" Target="../media/image15.png"/><Relationship Id="rId21" Type="http://schemas.openxmlformats.org/officeDocument/2006/relationships/image" Target="../media/image66.png"/><Relationship Id="rId34" Type="http://schemas.openxmlformats.org/officeDocument/2006/relationships/image" Target="../media/image79.jpg"/><Relationship Id="rId7" Type="http://schemas.openxmlformats.org/officeDocument/2006/relationships/image" Target="../media/image52.tiff"/><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70.png"/><Relationship Id="rId33" Type="http://schemas.openxmlformats.org/officeDocument/2006/relationships/image" Target="../media/image78.jpg"/><Relationship Id="rId38" Type="http://schemas.openxmlformats.org/officeDocument/2006/relationships/image" Target="../media/image83.jpg"/><Relationship Id="rId2" Type="http://schemas.openxmlformats.org/officeDocument/2006/relationships/notesSlide" Target="../notesSlides/notesSlide4.xml"/><Relationship Id="rId16" Type="http://schemas.openxmlformats.org/officeDocument/2006/relationships/image" Target="../media/image61.png"/><Relationship Id="rId20" Type="http://schemas.openxmlformats.org/officeDocument/2006/relationships/image" Target="../media/image65.png"/><Relationship Id="rId29" Type="http://schemas.openxmlformats.org/officeDocument/2006/relationships/image" Target="../media/image74.png"/><Relationship Id="rId1" Type="http://schemas.openxmlformats.org/officeDocument/2006/relationships/slideLayout" Target="../slideLayouts/slideLayout35.xml"/><Relationship Id="rId6" Type="http://schemas.openxmlformats.org/officeDocument/2006/relationships/image" Target="../media/image51.tiff"/><Relationship Id="rId11" Type="http://schemas.openxmlformats.org/officeDocument/2006/relationships/image" Target="../media/image56.tiff"/><Relationship Id="rId24" Type="http://schemas.openxmlformats.org/officeDocument/2006/relationships/image" Target="../media/image69.png"/><Relationship Id="rId32" Type="http://schemas.openxmlformats.org/officeDocument/2006/relationships/image" Target="../media/image77.jpg"/><Relationship Id="rId37" Type="http://schemas.openxmlformats.org/officeDocument/2006/relationships/image" Target="../media/image82.jpg"/><Relationship Id="rId5" Type="http://schemas.openxmlformats.org/officeDocument/2006/relationships/image" Target="../media/image50.png"/><Relationship Id="rId15" Type="http://schemas.openxmlformats.org/officeDocument/2006/relationships/image" Target="../media/image60.tiff"/><Relationship Id="rId23" Type="http://schemas.openxmlformats.org/officeDocument/2006/relationships/image" Target="../media/image68.emf"/><Relationship Id="rId28" Type="http://schemas.openxmlformats.org/officeDocument/2006/relationships/image" Target="../media/image73.tiff"/><Relationship Id="rId36" Type="http://schemas.openxmlformats.org/officeDocument/2006/relationships/image" Target="../media/image81.png"/><Relationship Id="rId10" Type="http://schemas.openxmlformats.org/officeDocument/2006/relationships/image" Target="../media/image55.png"/><Relationship Id="rId19" Type="http://schemas.openxmlformats.org/officeDocument/2006/relationships/image" Target="../media/image64.png"/><Relationship Id="rId31" Type="http://schemas.openxmlformats.org/officeDocument/2006/relationships/image" Target="../media/image76.jpg"/><Relationship Id="rId4" Type="http://schemas.openxmlformats.org/officeDocument/2006/relationships/image" Target="../media/image49.png"/><Relationship Id="rId9" Type="http://schemas.openxmlformats.org/officeDocument/2006/relationships/image" Target="../media/image54.tiff"/><Relationship Id="rId14" Type="http://schemas.openxmlformats.org/officeDocument/2006/relationships/image" Target="../media/image59.emf"/><Relationship Id="rId22" Type="http://schemas.openxmlformats.org/officeDocument/2006/relationships/image" Target="../media/image67.png"/><Relationship Id="rId27" Type="http://schemas.openxmlformats.org/officeDocument/2006/relationships/image" Target="../media/image72.png"/><Relationship Id="rId30" Type="http://schemas.openxmlformats.org/officeDocument/2006/relationships/image" Target="../media/image75.png"/><Relationship Id="rId35" Type="http://schemas.openxmlformats.org/officeDocument/2006/relationships/image" Target="../media/image80.jpg"/><Relationship Id="rId8" Type="http://schemas.openxmlformats.org/officeDocument/2006/relationships/image" Target="../media/image53.jpeg"/><Relationship Id="rId3" Type="http://schemas.openxmlformats.org/officeDocument/2006/relationships/image" Target="../media/image48.tif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84.png"/><Relationship Id="rId7" Type="http://schemas.openxmlformats.org/officeDocument/2006/relationships/image" Target="../media/image88.sv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a:xfrm>
            <a:off x="584200" y="2425780"/>
            <a:ext cx="9144000" cy="1107996"/>
          </a:xfrm>
        </p:spPr>
        <p:txBody>
          <a:bodyPr/>
          <a:lstStyle/>
          <a:p>
            <a:r>
              <a:rPr lang="en-US" dirty="0">
                <a:solidFill>
                  <a:schemeClr val="accent1"/>
                </a:solidFill>
              </a:rPr>
              <a:t>Crafting Real-Time Mobile Apps with Xamarin &amp; </a:t>
            </a:r>
            <a:r>
              <a:rPr lang="en-US" dirty="0" err="1">
                <a:solidFill>
                  <a:schemeClr val="accent1"/>
                </a:solidFill>
              </a:rPr>
              <a:t>SignalR</a:t>
            </a:r>
            <a:endParaRPr lang="en-US" dirty="0">
              <a:solidFill>
                <a:schemeClr val="accent1"/>
              </a:solidFill>
            </a:endParaRPr>
          </a:p>
        </p:txBody>
      </p:sp>
      <p:sp>
        <p:nvSpPr>
          <p:cNvPr id="5" name="Text Placeholder 4">
            <a:extLst>
              <a:ext uri="{FF2B5EF4-FFF2-40B4-BE49-F238E27FC236}">
                <a16:creationId xmlns:a16="http://schemas.microsoft.com/office/drawing/2014/main" id="{6F88C36C-D184-4AF5-92D2-A0DBD6B7A82C}"/>
              </a:ext>
            </a:extLst>
          </p:cNvPr>
          <p:cNvSpPr>
            <a:spLocks noGrp="1"/>
          </p:cNvSpPr>
          <p:nvPr>
            <p:ph type="body" sz="quarter" idx="12"/>
          </p:nvPr>
        </p:nvSpPr>
        <p:spPr/>
        <p:txBody>
          <a:bodyPr/>
          <a:lstStyle/>
          <a:p>
            <a:r>
              <a:rPr lang="en-US" dirty="0"/>
              <a:t>Maddy Leger</a:t>
            </a:r>
          </a:p>
          <a:p>
            <a:r>
              <a:rPr lang="en-US" dirty="0"/>
              <a:t>Program Manager, Xamarin Tooling</a:t>
            </a:r>
          </a:p>
          <a:p>
            <a:endParaRPr lang="en-US" dirty="0"/>
          </a:p>
          <a:p>
            <a:r>
              <a:rPr lang="en-US" dirty="0"/>
              <a:t>@maddyleger1</a:t>
            </a:r>
          </a:p>
        </p:txBody>
      </p:sp>
    </p:spTree>
    <p:extLst>
      <p:ext uri="{BB962C8B-B14F-4D97-AF65-F5344CB8AC3E}">
        <p14:creationId xmlns:p14="http://schemas.microsoft.com/office/powerpoint/2010/main" val="666734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a:off x="2871904" y="2139670"/>
            <a:ext cx="2113099" cy="591407"/>
          </a:xfrm>
          <a:prstGeom prst="rect">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8" name="Rectangle 27"/>
          <p:cNvSpPr/>
          <p:nvPr/>
        </p:nvSpPr>
        <p:spPr bwMode="auto">
          <a:xfrm>
            <a:off x="7237779" y="2139669"/>
            <a:ext cx="2117654" cy="59140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30" name="Rectangle 29"/>
          <p:cNvSpPr/>
          <p:nvPr/>
        </p:nvSpPr>
        <p:spPr bwMode="auto">
          <a:xfrm>
            <a:off x="5059354" y="2139670"/>
            <a:ext cx="2108631" cy="591407"/>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7" name="Group 6">
            <a:extLst>
              <a:ext uri="{FF2B5EF4-FFF2-40B4-BE49-F238E27FC236}">
                <a16:creationId xmlns:a16="http://schemas.microsoft.com/office/drawing/2014/main" id="{DA0436E6-50CB-4F89-8BAC-1FB6F85D9423}"/>
              </a:ext>
            </a:extLst>
          </p:cNvPr>
          <p:cNvGrpSpPr/>
          <p:nvPr/>
        </p:nvGrpSpPr>
        <p:grpSpPr>
          <a:xfrm>
            <a:off x="2871813" y="2782988"/>
            <a:ext cx="6521569" cy="2156154"/>
            <a:chOff x="2892372" y="3279586"/>
            <a:chExt cx="6448375" cy="1705020"/>
          </a:xfrm>
        </p:grpSpPr>
        <p:sp>
          <p:nvSpPr>
            <p:cNvPr id="35" name="Rectangle 34"/>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52" name="TextBox 51"/>
            <p:cNvSpPr txBox="1"/>
            <p:nvPr/>
          </p:nvSpPr>
          <p:spPr>
            <a:xfrm>
              <a:off x="2892372" y="3546314"/>
              <a:ext cx="6448375" cy="959193"/>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Shared C#</a:t>
              </a:r>
            </a:p>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Business Logic  </a:t>
              </a:r>
              <a:r>
                <a:rPr kumimoji="0" lang="en-US" sz="20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sym typeface="Segoe UI"/>
                </a:rPr>
                <a:t>•</a:t>
              </a:r>
              <a:r>
                <a:rPr kumimoji="0" lang="en-US" sz="2000" b="1" i="0" u="none" strike="noStrike" kern="0" cap="none" spc="0" normalizeH="0" baseline="0" noProof="0">
                  <a:ln>
                    <a:noFill/>
                  </a:ln>
                  <a:solidFill>
                    <a:srgbClr val="505050"/>
                  </a:solidFill>
                  <a:effectLst/>
                  <a:uLnTx/>
                  <a:uFillTx/>
                  <a:latin typeface="Segoe UI Semibold" panose="020B0702040204020203" pitchFamily="34" charset="0"/>
                  <a:ea typeface="+mn-ea"/>
                  <a:cs typeface="+mn-cs"/>
                  <a:sym typeface="Segoe UI"/>
                </a:rPr>
                <a:t>  </a:t>
              </a:r>
              <a:r>
                <a:rPr kumimoji="0" lang="en-US" sz="20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sym typeface="Segoe UI"/>
                </a:rPr>
                <a:t>Platform APIs </a:t>
              </a:r>
              <a:r>
                <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 </a:t>
              </a:r>
              <a:r>
                <a:rPr kumimoji="0" lang="en-US" sz="20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sym typeface="Segoe UI"/>
                </a:rPr>
                <a:t>•</a:t>
              </a:r>
              <a:r>
                <a:rPr kumimoji="0" lang="en-US" sz="2000" b="1" i="0" u="none" strike="noStrike" kern="0" cap="none" spc="0" normalizeH="0" baseline="0" noProof="0">
                  <a:ln>
                    <a:noFill/>
                  </a:ln>
                  <a:solidFill>
                    <a:srgbClr val="505050"/>
                  </a:solidFill>
                  <a:effectLst/>
                  <a:uLnTx/>
                  <a:uFillTx/>
                  <a:latin typeface="Segoe UI Semibold" panose="020B0702040204020203" pitchFamily="34" charset="0"/>
                  <a:ea typeface="+mn-ea"/>
                  <a:cs typeface="+mn-cs"/>
                  <a:sym typeface="Segoe UI"/>
                </a:rPr>
                <a:t>  </a:t>
              </a:r>
              <a:r>
                <a:rPr kumimoji="0" lang="en-US" sz="20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sym typeface="Segoe UI"/>
                </a:rPr>
                <a:t>User Interface </a:t>
              </a:r>
              <a:r>
                <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 </a:t>
              </a:r>
            </a:p>
          </p:txBody>
        </p:sp>
      </p:grpSp>
      <p:grpSp>
        <p:nvGrpSpPr>
          <p:cNvPr id="56" name="Group 55"/>
          <p:cNvGrpSpPr/>
          <p:nvPr/>
        </p:nvGrpSpPr>
        <p:grpSpPr>
          <a:xfrm>
            <a:off x="5738936" y="1220336"/>
            <a:ext cx="787322" cy="787322"/>
            <a:chOff x="11434337" y="2930084"/>
            <a:chExt cx="1574643" cy="1574643"/>
          </a:xfrm>
          <a:solidFill>
            <a:srgbClr val="77D065"/>
          </a:solidFill>
        </p:grpSpPr>
        <p:sp>
          <p:nvSpPr>
            <p:cNvPr id="57" name="Oval 56"/>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58" name="Picture 5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sp>
        <p:nvSpPr>
          <p:cNvPr id="2" name="Title 1"/>
          <p:cNvSpPr>
            <a:spLocks noGrp="1"/>
          </p:cNvSpPr>
          <p:nvPr>
            <p:ph type="title"/>
          </p:nvPr>
        </p:nvSpPr>
        <p:spPr>
          <a:xfrm>
            <a:off x="538477" y="286381"/>
            <a:ext cx="11653523" cy="927940"/>
          </a:xfrm>
        </p:spPr>
        <p:txBody>
          <a:bodyPr/>
          <a:lstStyle/>
          <a:p>
            <a:r>
              <a:rPr lang="en-US"/>
              <a:t>Xamarin App Architecture</a:t>
            </a:r>
          </a:p>
        </p:txBody>
      </p:sp>
      <p:sp>
        <p:nvSpPr>
          <p:cNvPr id="14" name="TextBox 13"/>
          <p:cNvSpPr txBox="1"/>
          <p:nvPr/>
        </p:nvSpPr>
        <p:spPr>
          <a:xfrm>
            <a:off x="418643" y="5523943"/>
            <a:ext cx="11354715" cy="628212"/>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a:ln>
                  <a:noFill/>
                </a:ln>
                <a:solidFill>
                  <a:srgbClr val="505050"/>
                </a:solidFill>
                <a:effectLst/>
                <a:uLnTx/>
                <a:uFillTx/>
                <a:latin typeface="Segoe UI Semibold" panose="020B0702040204020203" pitchFamily="34" charset="0"/>
                <a:ea typeface="+mn-ea"/>
                <a:cs typeface="+mn-cs"/>
                <a:sym typeface="Segoe UI"/>
              </a:rPr>
              <a:t>Shared C# codebase  •  100% native API access  •  High performance</a:t>
            </a:r>
          </a:p>
        </p:txBody>
      </p:sp>
      <p:sp>
        <p:nvSpPr>
          <p:cNvPr id="20" name="Left Brace 19"/>
          <p:cNvSpPr/>
          <p:nvPr/>
        </p:nvSpPr>
        <p:spPr>
          <a:xfrm rot="5400000">
            <a:off x="5986036" y="420648"/>
            <a:ext cx="234786" cy="9846587"/>
          </a:xfrm>
          <a:prstGeom prst="leftBrace">
            <a:avLst>
              <a:gd name="adj1" fmla="val 56668"/>
              <a:gd name="adj2" fmla="val 50000"/>
            </a:avLst>
          </a:prstGeom>
          <a:ln w="38100" cap="rnd">
            <a:solidFill>
              <a:srgbClr val="50505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766" b="1" i="0" u="none" strike="noStrike" kern="0" cap="none" spc="0" normalizeH="0" baseline="0" noProof="0">
              <a:ln w="38100" cmpd="sng">
                <a:solidFill>
                  <a:srgbClr val="000000"/>
                </a:solidFill>
                <a:prstDash val="dash"/>
              </a:ln>
              <a:solidFill>
                <a:srgbClr val="404040"/>
              </a:solidFill>
              <a:effectLst/>
              <a:uLnTx/>
              <a:uFillTx/>
              <a:latin typeface="Calibri" panose="020F0502020204030204"/>
              <a:ea typeface="+mn-ea"/>
              <a:cs typeface="+mn-cs"/>
              <a:sym typeface="Segoe UI"/>
            </a:endParaRPr>
          </a:p>
        </p:txBody>
      </p:sp>
      <p:grpSp>
        <p:nvGrpSpPr>
          <p:cNvPr id="3" name="Group 2">
            <a:extLst>
              <a:ext uri="{FF2B5EF4-FFF2-40B4-BE49-F238E27FC236}">
                <a16:creationId xmlns:a16="http://schemas.microsoft.com/office/drawing/2014/main" id="{C0C6C543-524B-4638-9030-DBEEE5D76BB0}"/>
              </a:ext>
            </a:extLst>
          </p:cNvPr>
          <p:cNvGrpSpPr/>
          <p:nvPr/>
        </p:nvGrpSpPr>
        <p:grpSpPr>
          <a:xfrm>
            <a:off x="3530282" y="1208645"/>
            <a:ext cx="787322" cy="787322"/>
            <a:chOff x="3567813" y="1467990"/>
            <a:chExt cx="787322" cy="787322"/>
          </a:xfrm>
        </p:grpSpPr>
        <p:sp>
          <p:nvSpPr>
            <p:cNvPr id="54" name="Oval 53"/>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22" name="Picture 2" descr="http://www.freeiconspng.com/uploads/ios-7-logo-png-14.png"/>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TextBox 22">
            <a:extLst>
              <a:ext uri="{FF2B5EF4-FFF2-40B4-BE49-F238E27FC236}">
                <a16:creationId xmlns:a16="http://schemas.microsoft.com/office/drawing/2014/main" id="{64656176-7345-4EE1-A4CF-DE9A18C20195}"/>
              </a:ext>
            </a:extLst>
          </p:cNvPr>
          <p:cNvSpPr txBox="1"/>
          <p:nvPr/>
        </p:nvSpPr>
        <p:spPr>
          <a:xfrm>
            <a:off x="7902945" y="1231931"/>
            <a:ext cx="787322" cy="787322"/>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8" name="TextBox 7">
            <a:extLst>
              <a:ext uri="{FF2B5EF4-FFF2-40B4-BE49-F238E27FC236}">
                <a16:creationId xmlns:a16="http://schemas.microsoft.com/office/drawing/2014/main" id="{8628BAF0-78C1-4D30-AB95-B29184C25054}"/>
              </a:ext>
            </a:extLst>
          </p:cNvPr>
          <p:cNvSpPr txBox="1"/>
          <p:nvPr/>
        </p:nvSpPr>
        <p:spPr>
          <a:xfrm>
            <a:off x="3576375" y="2143119"/>
            <a:ext cx="741229"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C#</a:t>
            </a:r>
          </a:p>
        </p:txBody>
      </p:sp>
      <p:sp>
        <p:nvSpPr>
          <p:cNvPr id="25" name="TextBox 24">
            <a:extLst>
              <a:ext uri="{FF2B5EF4-FFF2-40B4-BE49-F238E27FC236}">
                <a16:creationId xmlns:a16="http://schemas.microsoft.com/office/drawing/2014/main" id="{3A64B1CA-4B19-43E8-92DF-C3962EB3FF38}"/>
              </a:ext>
            </a:extLst>
          </p:cNvPr>
          <p:cNvSpPr txBox="1"/>
          <p:nvPr/>
        </p:nvSpPr>
        <p:spPr>
          <a:xfrm>
            <a:off x="5785029" y="2143119"/>
            <a:ext cx="741229"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C#</a:t>
            </a:r>
          </a:p>
        </p:txBody>
      </p:sp>
      <p:sp>
        <p:nvSpPr>
          <p:cNvPr id="26" name="TextBox 25">
            <a:extLst>
              <a:ext uri="{FF2B5EF4-FFF2-40B4-BE49-F238E27FC236}">
                <a16:creationId xmlns:a16="http://schemas.microsoft.com/office/drawing/2014/main" id="{BA8538DC-A1AC-4C61-A811-C4436DD3F2EC}"/>
              </a:ext>
            </a:extLst>
          </p:cNvPr>
          <p:cNvSpPr txBox="1"/>
          <p:nvPr/>
        </p:nvSpPr>
        <p:spPr>
          <a:xfrm>
            <a:off x="7968664" y="2155123"/>
            <a:ext cx="741229"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C#</a:t>
            </a:r>
          </a:p>
        </p:txBody>
      </p:sp>
    </p:spTree>
    <p:extLst>
      <p:ext uri="{BB962C8B-B14F-4D97-AF65-F5344CB8AC3E}">
        <p14:creationId xmlns:p14="http://schemas.microsoft.com/office/powerpoint/2010/main" val="2348320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6"/>
                                        </p:tgtEl>
                                        <p:attrNameLst>
                                          <p:attrName>style.visibility</p:attrName>
                                        </p:attrNameLst>
                                      </p:cBhvr>
                                      <p:to>
                                        <p:strVal val="visible"/>
                                      </p:to>
                                    </p:set>
                                    <p:animEffect transition="in" filter="fade">
                                      <p:cBhvr>
                                        <p:cTn id="14" dur="500"/>
                                        <p:tgtEl>
                                          <p:spTgt spid="5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28" grpId="0" animBg="1"/>
      <p:bldP spid="30" grpId="0" animBg="1"/>
      <p:bldP spid="14" grpId="0"/>
      <p:bldP spid="20" grpId="0" animBg="1"/>
      <p:bldP spid="23" grpId="0" animBg="1"/>
      <p:bldP spid="8" grpId="0"/>
      <p:bldP spid="25" grpId="0"/>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B5C0-97D2-4908-8C46-05CA2CF431CE}"/>
              </a:ext>
            </a:extLst>
          </p:cNvPr>
          <p:cNvSpPr>
            <a:spLocks noGrp="1"/>
          </p:cNvSpPr>
          <p:nvPr>
            <p:ph type="title"/>
          </p:nvPr>
        </p:nvSpPr>
        <p:spPr>
          <a:xfrm>
            <a:off x="269240" y="289512"/>
            <a:ext cx="9737110" cy="740494"/>
          </a:xfrm>
        </p:spPr>
        <p:txBody>
          <a:bodyPr/>
          <a:lstStyle/>
          <a:p>
            <a:r>
              <a:rPr lang="en-US"/>
              <a:t>Native API Access</a:t>
            </a:r>
          </a:p>
        </p:txBody>
      </p:sp>
      <p:sp>
        <p:nvSpPr>
          <p:cNvPr id="3" name="AutoShape 8" descr="Image result for bitrise logo">
            <a:extLst>
              <a:ext uri="{FF2B5EF4-FFF2-40B4-BE49-F238E27FC236}">
                <a16:creationId xmlns:a16="http://schemas.microsoft.com/office/drawing/2014/main" id="{87396977-ADB0-49ED-9360-D81FFAF4D2D1}"/>
              </a:ext>
            </a:extLst>
          </p:cNvPr>
          <p:cNvSpPr>
            <a:spLocks noChangeAspect="1" noChangeArrowheads="1"/>
          </p:cNvSpPr>
          <p:nvPr/>
        </p:nvSpPr>
        <p:spPr bwMode="auto">
          <a:xfrm>
            <a:off x="6008915" y="372654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3074" name="Picture 2" descr="Image result for google play services icon">
            <a:extLst>
              <a:ext uri="{FF2B5EF4-FFF2-40B4-BE49-F238E27FC236}">
                <a16:creationId xmlns:a16="http://schemas.microsoft.com/office/drawing/2014/main" id="{7C4BB8DD-25C0-4412-838E-0613916632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5835" y="1643158"/>
            <a:ext cx="1373673" cy="137367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touch id">
            <a:extLst>
              <a:ext uri="{FF2B5EF4-FFF2-40B4-BE49-F238E27FC236}">
                <a16:creationId xmlns:a16="http://schemas.microsoft.com/office/drawing/2014/main" id="{FB01E345-BCBE-4141-BC27-AA7884953C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6472" y="1860450"/>
            <a:ext cx="939089" cy="93908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developer.apple.com/assets/elements/icons/sirikit/sirikit-64x64.png">
            <a:extLst>
              <a:ext uri="{FF2B5EF4-FFF2-40B4-BE49-F238E27FC236}">
                <a16:creationId xmlns:a16="http://schemas.microsoft.com/office/drawing/2014/main" id="{66E191B4-E8E0-41C2-9EDA-55EDF60429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3275" y="3468005"/>
            <a:ext cx="973516" cy="97351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developer.apple.com/assets/elements/icons/core-ml/core-ml-64x64.png">
            <a:extLst>
              <a:ext uri="{FF2B5EF4-FFF2-40B4-BE49-F238E27FC236}">
                <a16:creationId xmlns:a16="http://schemas.microsoft.com/office/drawing/2014/main" id="{021CFFFC-E308-4B7B-AD44-7AE95B70D1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6472" y="5132336"/>
            <a:ext cx="1092788" cy="109278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s://developer.apple.com/assets/elements/icons/arkit/arkit-64x64.png">
            <a:extLst>
              <a:ext uri="{FF2B5EF4-FFF2-40B4-BE49-F238E27FC236}">
                <a16:creationId xmlns:a16="http://schemas.microsoft.com/office/drawing/2014/main" id="{3FC86C70-4D82-456F-8735-26AD6B2FAD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62303" y="5132336"/>
            <a:ext cx="1092788" cy="1092788"/>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https://developer.apple.com/assets/elements/icons/chiclet-notifications/chiclet-notifications-64x64.png">
            <a:extLst>
              <a:ext uri="{FF2B5EF4-FFF2-40B4-BE49-F238E27FC236}">
                <a16:creationId xmlns:a16="http://schemas.microsoft.com/office/drawing/2014/main" id="{E6693E05-4E43-4846-9244-D775E83563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49027" y="522153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https://developer.apple.com/assets/elements/icons/camera/camera-64x64.png">
            <a:extLst>
              <a:ext uri="{FF2B5EF4-FFF2-40B4-BE49-F238E27FC236}">
                <a16:creationId xmlns:a16="http://schemas.microsoft.com/office/drawing/2014/main" id="{C0C89C5F-FF5C-414C-9595-9DBD88D2F69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0069" y="522153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https://web.archive.org/web/20170708231931im_/https:/developer.apple.com/assets/elements/icons/musickit/musickit-64x64.png">
            <a:extLst>
              <a:ext uri="{FF2B5EF4-FFF2-40B4-BE49-F238E27FC236}">
                <a16:creationId xmlns:a16="http://schemas.microsoft.com/office/drawing/2014/main" id="{FCA1600A-D2A5-4319-87C5-2E4FD8E06C4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42305" y="1769309"/>
            <a:ext cx="1121371" cy="1121371"/>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https://web.archive.org/web/20170709004654im_/https:/developer.apple.com/assets/elements/icons/files/files-64x64.png">
            <a:extLst>
              <a:ext uri="{FF2B5EF4-FFF2-40B4-BE49-F238E27FC236}">
                <a16:creationId xmlns:a16="http://schemas.microsoft.com/office/drawing/2014/main" id="{D08714A1-5276-4B8D-A1B3-C5B4E40AC1D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88040" y="3497563"/>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https://web.archive.org/web/20170708235618im_/https:/developer.apple.com/assets/elements/icons/messages-chat/messages-64x64.png">
            <a:extLst>
              <a:ext uri="{FF2B5EF4-FFF2-40B4-BE49-F238E27FC236}">
                <a16:creationId xmlns:a16="http://schemas.microsoft.com/office/drawing/2014/main" id="{B8F7CF2A-CEF1-44DC-B01B-EEA83BC0D89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97626" y="3497563"/>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88BA8FAC-AE20-423E-A9B9-D6F1251BF784}"/>
              </a:ext>
            </a:extLst>
          </p:cNvPr>
          <p:cNvPicPr>
            <a:picLocks noChangeAspect="1"/>
          </p:cNvPicPr>
          <p:nvPr/>
        </p:nvPicPr>
        <p:blipFill>
          <a:blip r:embed="rId13"/>
          <a:stretch>
            <a:fillRect/>
          </a:stretch>
        </p:blipFill>
        <p:spPr>
          <a:xfrm>
            <a:off x="9353689" y="3399149"/>
            <a:ext cx="1108614" cy="1111229"/>
          </a:xfrm>
          <a:prstGeom prst="rect">
            <a:avLst/>
          </a:prstGeom>
        </p:spPr>
      </p:pic>
      <p:pic>
        <p:nvPicPr>
          <p:cNvPr id="23" name="Picture 22">
            <a:extLst>
              <a:ext uri="{FF2B5EF4-FFF2-40B4-BE49-F238E27FC236}">
                <a16:creationId xmlns:a16="http://schemas.microsoft.com/office/drawing/2014/main" id="{9D399F1A-EE13-4BC0-A7C2-6C5EE2FA1F8A}"/>
              </a:ext>
            </a:extLst>
          </p:cNvPr>
          <p:cNvPicPr>
            <a:picLocks noChangeAspect="1"/>
          </p:cNvPicPr>
          <p:nvPr/>
        </p:nvPicPr>
        <p:blipFill>
          <a:blip r:embed="rId14"/>
          <a:stretch>
            <a:fillRect/>
          </a:stretch>
        </p:blipFill>
        <p:spPr>
          <a:xfrm>
            <a:off x="2977514" y="5343869"/>
            <a:ext cx="1868468" cy="669722"/>
          </a:xfrm>
          <a:prstGeom prst="rect">
            <a:avLst/>
          </a:prstGeom>
        </p:spPr>
      </p:pic>
      <p:pic>
        <p:nvPicPr>
          <p:cNvPr id="24" name="Picture 23">
            <a:extLst>
              <a:ext uri="{FF2B5EF4-FFF2-40B4-BE49-F238E27FC236}">
                <a16:creationId xmlns:a16="http://schemas.microsoft.com/office/drawing/2014/main" id="{F5E4D9EB-BF52-4106-89E5-E59D4780618D}"/>
              </a:ext>
            </a:extLst>
          </p:cNvPr>
          <p:cNvPicPr>
            <a:picLocks noChangeAspect="1"/>
          </p:cNvPicPr>
          <p:nvPr/>
        </p:nvPicPr>
        <p:blipFill>
          <a:blip r:embed="rId15"/>
          <a:stretch>
            <a:fillRect/>
          </a:stretch>
        </p:blipFill>
        <p:spPr>
          <a:xfrm>
            <a:off x="727468" y="1812209"/>
            <a:ext cx="1035570" cy="1035570"/>
          </a:xfrm>
          <a:prstGeom prst="rect">
            <a:avLst/>
          </a:prstGeom>
        </p:spPr>
      </p:pic>
    </p:spTree>
    <p:extLst>
      <p:ext uri="{BB962C8B-B14F-4D97-AF65-F5344CB8AC3E}">
        <p14:creationId xmlns:p14="http://schemas.microsoft.com/office/powerpoint/2010/main" val="312429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086"/>
                                        </p:tgtEl>
                                        <p:attrNameLst>
                                          <p:attrName>style.visibility</p:attrName>
                                        </p:attrNameLst>
                                      </p:cBhvr>
                                      <p:to>
                                        <p:strVal val="visible"/>
                                      </p:to>
                                    </p:set>
                                    <p:animEffect transition="in" filter="fade">
                                      <p:cBhvr>
                                        <p:cTn id="11" dur="500"/>
                                        <p:tgtEl>
                                          <p:spTgt spid="308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96"/>
                                        </p:tgtEl>
                                        <p:attrNameLst>
                                          <p:attrName>style.visibility</p:attrName>
                                        </p:attrNameLst>
                                      </p:cBhvr>
                                      <p:to>
                                        <p:strVal val="visible"/>
                                      </p:to>
                                    </p:set>
                                    <p:animEffect transition="in" filter="fade">
                                      <p:cBhvr>
                                        <p:cTn id="15" dur="500"/>
                                        <p:tgtEl>
                                          <p:spTgt spid="309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074"/>
                                        </p:tgtEl>
                                        <p:attrNameLst>
                                          <p:attrName>style.visibility</p:attrName>
                                        </p:attrNameLst>
                                      </p:cBhvr>
                                      <p:to>
                                        <p:strVal val="visible"/>
                                      </p:to>
                                    </p:set>
                                    <p:animEffect transition="in" filter="fade">
                                      <p:cBhvr>
                                        <p:cTn id="19" dur="500"/>
                                        <p:tgtEl>
                                          <p:spTgt spid="307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078"/>
                                        </p:tgtEl>
                                        <p:attrNameLst>
                                          <p:attrName>style.visibility</p:attrName>
                                        </p:attrNameLst>
                                      </p:cBhvr>
                                      <p:to>
                                        <p:strVal val="visible"/>
                                      </p:to>
                                    </p:set>
                                    <p:animEffect transition="in" filter="fade">
                                      <p:cBhvr>
                                        <p:cTn id="27" dur="500"/>
                                        <p:tgtEl>
                                          <p:spTgt spid="3078"/>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090"/>
                                        </p:tgtEl>
                                        <p:attrNameLst>
                                          <p:attrName>style.visibility</p:attrName>
                                        </p:attrNameLst>
                                      </p:cBhvr>
                                      <p:to>
                                        <p:strVal val="visible"/>
                                      </p:to>
                                    </p:set>
                                    <p:animEffect transition="in" filter="fade">
                                      <p:cBhvr>
                                        <p:cTn id="31" dur="500"/>
                                        <p:tgtEl>
                                          <p:spTgt spid="3090"/>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084"/>
                                        </p:tgtEl>
                                        <p:attrNameLst>
                                          <p:attrName>style.visibility</p:attrName>
                                        </p:attrNameLst>
                                      </p:cBhvr>
                                      <p:to>
                                        <p:strVal val="visible"/>
                                      </p:to>
                                    </p:set>
                                    <p:animEffect transition="in" filter="fade">
                                      <p:cBhvr>
                                        <p:cTn id="35" dur="500"/>
                                        <p:tgtEl>
                                          <p:spTgt spid="3084"/>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092"/>
                                        </p:tgtEl>
                                        <p:attrNameLst>
                                          <p:attrName>style.visibility</p:attrName>
                                        </p:attrNameLst>
                                      </p:cBhvr>
                                      <p:to>
                                        <p:strVal val="visible"/>
                                      </p:to>
                                    </p:set>
                                    <p:animEffect transition="in" filter="fade">
                                      <p:cBhvr>
                                        <p:cTn id="39" dur="500"/>
                                        <p:tgtEl>
                                          <p:spTgt spid="3092"/>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3076"/>
                                        </p:tgtEl>
                                        <p:attrNameLst>
                                          <p:attrName>style.visibility</p:attrName>
                                        </p:attrNameLst>
                                      </p:cBhvr>
                                      <p:to>
                                        <p:strVal val="visible"/>
                                      </p:to>
                                    </p:set>
                                    <p:animEffect transition="in" filter="fade">
                                      <p:cBhvr>
                                        <p:cTn id="43" dur="500"/>
                                        <p:tgtEl>
                                          <p:spTgt spid="3076"/>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3080"/>
                                        </p:tgtEl>
                                        <p:attrNameLst>
                                          <p:attrName>style.visibility</p:attrName>
                                        </p:attrNameLst>
                                      </p:cBhvr>
                                      <p:to>
                                        <p:strVal val="visible"/>
                                      </p:to>
                                    </p:set>
                                    <p:animEffect transition="in" filter="fade">
                                      <p:cBhvr>
                                        <p:cTn id="47" dur="500"/>
                                        <p:tgtEl>
                                          <p:spTgt spid="3080"/>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3082"/>
                                        </p:tgtEl>
                                        <p:attrNameLst>
                                          <p:attrName>style.visibility</p:attrName>
                                        </p:attrNameLst>
                                      </p:cBhvr>
                                      <p:to>
                                        <p:strVal val="visible"/>
                                      </p:to>
                                    </p:set>
                                    <p:animEffect transition="in" filter="fade">
                                      <p:cBhvr>
                                        <p:cTn id="55" dur="500"/>
                                        <p:tgtEl>
                                          <p:spTgt spid="3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Xamarin.Essentials: Cross-Platform Native APIs</a:t>
            </a:r>
          </a:p>
        </p:txBody>
      </p:sp>
      <p:sp>
        <p:nvSpPr>
          <p:cNvPr id="21" name="Rectangle 20">
            <a:extLst>
              <a:ext uri="{FF2B5EF4-FFF2-40B4-BE49-F238E27FC236}">
                <a16:creationId xmlns:a16="http://schemas.microsoft.com/office/drawing/2014/main" id="{9BC8B635-FB17-44A6-97FC-FD89E8381341}"/>
              </a:ext>
            </a:extLst>
          </p:cNvPr>
          <p:cNvSpPr/>
          <p:nvPr/>
        </p:nvSpPr>
        <p:spPr bwMode="auto">
          <a:xfrm>
            <a:off x="2898621" y="2853047"/>
            <a:ext cx="2113099" cy="591407"/>
          </a:xfrm>
          <a:prstGeom prst="rect">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2" name="Rectangle 21">
            <a:extLst>
              <a:ext uri="{FF2B5EF4-FFF2-40B4-BE49-F238E27FC236}">
                <a16:creationId xmlns:a16="http://schemas.microsoft.com/office/drawing/2014/main" id="{9BF03950-5621-4AE4-B750-1D944D3F1C05}"/>
              </a:ext>
            </a:extLst>
          </p:cNvPr>
          <p:cNvSpPr/>
          <p:nvPr/>
        </p:nvSpPr>
        <p:spPr bwMode="auto">
          <a:xfrm>
            <a:off x="7264496" y="2853046"/>
            <a:ext cx="2117654" cy="59140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3" name="Rectangle 22">
            <a:extLst>
              <a:ext uri="{FF2B5EF4-FFF2-40B4-BE49-F238E27FC236}">
                <a16:creationId xmlns:a16="http://schemas.microsoft.com/office/drawing/2014/main" id="{72DD7136-07DC-4B16-AD4E-5E4E59CFC5DC}"/>
              </a:ext>
            </a:extLst>
          </p:cNvPr>
          <p:cNvSpPr/>
          <p:nvPr/>
        </p:nvSpPr>
        <p:spPr bwMode="auto">
          <a:xfrm>
            <a:off x="5086071" y="2853047"/>
            <a:ext cx="2108631" cy="591407"/>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24" name="Group 23">
            <a:extLst>
              <a:ext uri="{FF2B5EF4-FFF2-40B4-BE49-F238E27FC236}">
                <a16:creationId xmlns:a16="http://schemas.microsoft.com/office/drawing/2014/main" id="{ED48FA2D-BDC6-49D5-A40E-8E1FF03FFC99}"/>
              </a:ext>
            </a:extLst>
          </p:cNvPr>
          <p:cNvGrpSpPr/>
          <p:nvPr/>
        </p:nvGrpSpPr>
        <p:grpSpPr>
          <a:xfrm>
            <a:off x="2899250" y="3496364"/>
            <a:ext cx="6521569" cy="1418113"/>
            <a:chOff x="2892372" y="3279586"/>
            <a:chExt cx="6448375" cy="1705020"/>
          </a:xfrm>
        </p:grpSpPr>
        <p:sp>
          <p:nvSpPr>
            <p:cNvPr id="25" name="Rectangle 24">
              <a:extLst>
                <a:ext uri="{FF2B5EF4-FFF2-40B4-BE49-F238E27FC236}">
                  <a16:creationId xmlns:a16="http://schemas.microsoft.com/office/drawing/2014/main" id="{E77A636B-0938-4185-B6A7-E4C447B48D7C}"/>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26" name="TextBox 25">
              <a:extLst>
                <a:ext uri="{FF2B5EF4-FFF2-40B4-BE49-F238E27FC236}">
                  <a16:creationId xmlns:a16="http://schemas.microsoft.com/office/drawing/2014/main" id="{96FCE0BC-7CBC-4CCA-AFA2-0AF4AC3E6E94}"/>
                </a:ext>
              </a:extLst>
            </p:cNvPr>
            <p:cNvSpPr txBox="1"/>
            <p:nvPr/>
          </p:nvSpPr>
          <p:spPr>
            <a:xfrm>
              <a:off x="2892372" y="3393620"/>
              <a:ext cx="6448375" cy="1458394"/>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Shared C#</a:t>
              </a:r>
            </a:p>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Business Logic  </a:t>
              </a:r>
              <a:r>
                <a:rPr kumimoji="0" lang="en-US" sz="20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sym typeface="Segoe UI"/>
                </a:rPr>
                <a:t>•</a:t>
              </a:r>
              <a:r>
                <a:rPr kumimoji="0" lang="en-US" sz="2000" b="1" i="0" u="none" strike="noStrike" kern="0" cap="none" spc="0" normalizeH="0" baseline="0" noProof="0">
                  <a:ln>
                    <a:noFill/>
                  </a:ln>
                  <a:solidFill>
                    <a:srgbClr val="505050"/>
                  </a:solidFill>
                  <a:effectLst/>
                  <a:uLnTx/>
                  <a:uFillTx/>
                  <a:latin typeface="Segoe UI Semibold" panose="020B0702040204020203" pitchFamily="34" charset="0"/>
                  <a:ea typeface="+mn-ea"/>
                  <a:cs typeface="+mn-cs"/>
                  <a:sym typeface="Segoe UI"/>
                </a:rPr>
                <a:t>  </a:t>
              </a:r>
              <a:r>
                <a:rPr kumimoji="0" lang="en-US" sz="20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sym typeface="Segoe UI"/>
                </a:rPr>
                <a:t>User Interface</a:t>
              </a:r>
              <a:endPar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endParaRPr>
            </a:p>
          </p:txBody>
        </p:sp>
      </p:grpSp>
      <p:grpSp>
        <p:nvGrpSpPr>
          <p:cNvPr id="27" name="Group 26">
            <a:extLst>
              <a:ext uri="{FF2B5EF4-FFF2-40B4-BE49-F238E27FC236}">
                <a16:creationId xmlns:a16="http://schemas.microsoft.com/office/drawing/2014/main" id="{0497DD9B-61F2-48A5-A62D-8913FD4AB0DE}"/>
              </a:ext>
            </a:extLst>
          </p:cNvPr>
          <p:cNvGrpSpPr/>
          <p:nvPr/>
        </p:nvGrpSpPr>
        <p:grpSpPr>
          <a:xfrm>
            <a:off x="5765653" y="1933713"/>
            <a:ext cx="787322" cy="787322"/>
            <a:chOff x="11434337" y="2930084"/>
            <a:chExt cx="1574643" cy="1574643"/>
          </a:xfrm>
          <a:solidFill>
            <a:srgbClr val="77D065"/>
          </a:solidFill>
        </p:grpSpPr>
        <p:sp>
          <p:nvSpPr>
            <p:cNvPr id="28" name="Oval 27">
              <a:extLst>
                <a:ext uri="{FF2B5EF4-FFF2-40B4-BE49-F238E27FC236}">
                  <a16:creationId xmlns:a16="http://schemas.microsoft.com/office/drawing/2014/main" id="{1D2997DD-6523-438F-BA08-41BA3D802A2E}"/>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29" name="Picture 28">
              <a:extLst>
                <a:ext uri="{FF2B5EF4-FFF2-40B4-BE49-F238E27FC236}">
                  <a16:creationId xmlns:a16="http://schemas.microsoft.com/office/drawing/2014/main" id="{212B1732-169B-4891-BE6C-73D1C6E431A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0" name="Group 29">
            <a:extLst>
              <a:ext uri="{FF2B5EF4-FFF2-40B4-BE49-F238E27FC236}">
                <a16:creationId xmlns:a16="http://schemas.microsoft.com/office/drawing/2014/main" id="{02E50683-1C21-400A-8EEE-AD2D279C6BCF}"/>
              </a:ext>
            </a:extLst>
          </p:cNvPr>
          <p:cNvGrpSpPr/>
          <p:nvPr/>
        </p:nvGrpSpPr>
        <p:grpSpPr>
          <a:xfrm>
            <a:off x="3556999" y="1922022"/>
            <a:ext cx="787322" cy="787322"/>
            <a:chOff x="3567813" y="1467990"/>
            <a:chExt cx="787322" cy="787322"/>
          </a:xfrm>
        </p:grpSpPr>
        <p:sp>
          <p:nvSpPr>
            <p:cNvPr id="31" name="Oval 30">
              <a:extLst>
                <a:ext uri="{FF2B5EF4-FFF2-40B4-BE49-F238E27FC236}">
                  <a16:creationId xmlns:a16="http://schemas.microsoft.com/office/drawing/2014/main" id="{98A0CC03-ADA1-42ED-9C6A-D5A24EA88106}"/>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2" name="Picture 2" descr="http://www.freeiconspng.com/uploads/ios-7-logo-png-14.png">
              <a:extLst>
                <a:ext uri="{FF2B5EF4-FFF2-40B4-BE49-F238E27FC236}">
                  <a16:creationId xmlns:a16="http://schemas.microsoft.com/office/drawing/2014/main" id="{A74CD741-F189-4DBE-B58D-9CCD64220DD1}"/>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5BB468BE-4289-4A82-955D-25E99D23D543}"/>
              </a:ext>
            </a:extLst>
          </p:cNvPr>
          <p:cNvSpPr txBox="1"/>
          <p:nvPr/>
        </p:nvSpPr>
        <p:spPr>
          <a:xfrm>
            <a:off x="7929662" y="1945308"/>
            <a:ext cx="787322" cy="787322"/>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4" name="TextBox 33">
            <a:extLst>
              <a:ext uri="{FF2B5EF4-FFF2-40B4-BE49-F238E27FC236}">
                <a16:creationId xmlns:a16="http://schemas.microsoft.com/office/drawing/2014/main" id="{E3B55163-39CF-4A63-9AAA-4FD1F8046E70}"/>
              </a:ext>
            </a:extLst>
          </p:cNvPr>
          <p:cNvSpPr txBox="1"/>
          <p:nvPr/>
        </p:nvSpPr>
        <p:spPr>
          <a:xfrm>
            <a:off x="3603092" y="2856496"/>
            <a:ext cx="741229"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C#</a:t>
            </a:r>
          </a:p>
        </p:txBody>
      </p:sp>
      <p:sp>
        <p:nvSpPr>
          <p:cNvPr id="35" name="TextBox 34">
            <a:extLst>
              <a:ext uri="{FF2B5EF4-FFF2-40B4-BE49-F238E27FC236}">
                <a16:creationId xmlns:a16="http://schemas.microsoft.com/office/drawing/2014/main" id="{88749B34-916C-4F6F-9A97-1770D80584E7}"/>
              </a:ext>
            </a:extLst>
          </p:cNvPr>
          <p:cNvSpPr txBox="1"/>
          <p:nvPr/>
        </p:nvSpPr>
        <p:spPr>
          <a:xfrm>
            <a:off x="5811746" y="2856496"/>
            <a:ext cx="741229"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C#</a:t>
            </a:r>
          </a:p>
        </p:txBody>
      </p:sp>
      <p:sp>
        <p:nvSpPr>
          <p:cNvPr id="36" name="TextBox 35">
            <a:extLst>
              <a:ext uri="{FF2B5EF4-FFF2-40B4-BE49-F238E27FC236}">
                <a16:creationId xmlns:a16="http://schemas.microsoft.com/office/drawing/2014/main" id="{7C839CFB-A129-4C78-B340-18878EADE409}"/>
              </a:ext>
            </a:extLst>
          </p:cNvPr>
          <p:cNvSpPr txBox="1"/>
          <p:nvPr/>
        </p:nvSpPr>
        <p:spPr>
          <a:xfrm>
            <a:off x="7995381" y="2868500"/>
            <a:ext cx="741229"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C#</a:t>
            </a:r>
          </a:p>
        </p:txBody>
      </p:sp>
      <p:sp>
        <p:nvSpPr>
          <p:cNvPr id="2" name="Rectangle 1">
            <a:extLst>
              <a:ext uri="{FF2B5EF4-FFF2-40B4-BE49-F238E27FC236}">
                <a16:creationId xmlns:a16="http://schemas.microsoft.com/office/drawing/2014/main" id="{9D6B372F-FCA5-4470-9674-CD5DCFF435DF}"/>
              </a:ext>
            </a:extLst>
          </p:cNvPr>
          <p:cNvSpPr/>
          <p:nvPr/>
        </p:nvSpPr>
        <p:spPr bwMode="auto">
          <a:xfrm>
            <a:off x="2898621" y="3496364"/>
            <a:ext cx="6483528" cy="706284"/>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EA47E029-EF86-43BF-9A6E-9B18A49DC224}"/>
              </a:ext>
            </a:extLst>
          </p:cNvPr>
          <p:cNvSpPr txBox="1"/>
          <p:nvPr/>
        </p:nvSpPr>
        <p:spPr>
          <a:xfrm>
            <a:off x="4759374" y="3544210"/>
            <a:ext cx="2845972"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Xamarin.Essentials</a:t>
            </a:r>
          </a:p>
        </p:txBody>
      </p:sp>
    </p:spTree>
    <p:extLst>
      <p:ext uri="{BB962C8B-B14F-4D97-AF65-F5344CB8AC3E}">
        <p14:creationId xmlns:p14="http://schemas.microsoft.com/office/powerpoint/2010/main" val="3548859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0078 -4.44444E-6 L -0.0013 0.11042 " pathEditMode="relative" rAng="0" ptsTypes="AA">
                                      <p:cBhvr>
                                        <p:cTn id="6" dur="2000" fill="hold"/>
                                        <p:tgtEl>
                                          <p:spTgt spid="24"/>
                                        </p:tgtEl>
                                        <p:attrNameLst>
                                          <p:attrName>ppt_x</p:attrName>
                                          <p:attrName>ppt_y</p:attrName>
                                        </p:attrNameLst>
                                      </p:cBhvr>
                                      <p:rCtr x="-26" y="5509"/>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2C2B2-F29E-41AC-93A7-4193660FAB96}"/>
              </a:ext>
            </a:extLst>
          </p:cNvPr>
          <p:cNvSpPr>
            <a:spLocks noGrp="1"/>
          </p:cNvSpPr>
          <p:nvPr>
            <p:ph type="title"/>
          </p:nvPr>
        </p:nvSpPr>
        <p:spPr/>
        <p:txBody>
          <a:bodyPr/>
          <a:lstStyle/>
          <a:p>
            <a:r>
              <a:rPr lang="en-US"/>
              <a:t>Xamarin.Forms</a:t>
            </a:r>
          </a:p>
        </p:txBody>
      </p:sp>
      <p:sp>
        <p:nvSpPr>
          <p:cNvPr id="3" name="Text Placeholder 2">
            <a:extLst>
              <a:ext uri="{FF2B5EF4-FFF2-40B4-BE49-F238E27FC236}">
                <a16:creationId xmlns:a16="http://schemas.microsoft.com/office/drawing/2014/main" id="{872E4AF8-3D99-45EA-9C59-4A2F50108391}"/>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2F94F2FE-3D42-4E84-B7BE-BBA29130755C}"/>
              </a:ext>
            </a:extLst>
          </p:cNvPr>
          <p:cNvSpPr>
            <a:spLocks noGrp="1"/>
          </p:cNvSpPr>
          <p:nvPr>
            <p:ph type="body" sz="quarter" idx="11"/>
          </p:nvPr>
        </p:nvSpPr>
        <p:spPr/>
        <p:txBody>
          <a:bodyPr/>
          <a:lstStyle/>
          <a:p>
            <a:endParaRPr lang="en-US"/>
          </a:p>
        </p:txBody>
      </p:sp>
      <p:pic>
        <p:nvPicPr>
          <p:cNvPr id="1028" name="Picture 4" descr="https://blog.xamarin.com/wp-content/uploads/2018/11/collage.jpg">
            <a:extLst>
              <a:ext uri="{FF2B5EF4-FFF2-40B4-BE49-F238E27FC236}">
                <a16:creationId xmlns:a16="http://schemas.microsoft.com/office/drawing/2014/main" id="{C65397D8-EA7C-49AC-A571-9E64D38EBA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 y="1097280"/>
            <a:ext cx="105140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08669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Xamarin.Forms: Cross-Platform Native UI</a:t>
            </a:r>
          </a:p>
        </p:txBody>
      </p:sp>
      <p:sp>
        <p:nvSpPr>
          <p:cNvPr id="21" name="Rectangle 20">
            <a:extLst>
              <a:ext uri="{FF2B5EF4-FFF2-40B4-BE49-F238E27FC236}">
                <a16:creationId xmlns:a16="http://schemas.microsoft.com/office/drawing/2014/main" id="{9BC8B635-FB17-44A6-97FC-FD89E8381341}"/>
              </a:ext>
            </a:extLst>
          </p:cNvPr>
          <p:cNvSpPr/>
          <p:nvPr/>
        </p:nvSpPr>
        <p:spPr bwMode="auto">
          <a:xfrm>
            <a:off x="2876296" y="2837593"/>
            <a:ext cx="2113099" cy="591407"/>
          </a:xfrm>
          <a:prstGeom prst="rect">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2" name="Rectangle 21">
            <a:extLst>
              <a:ext uri="{FF2B5EF4-FFF2-40B4-BE49-F238E27FC236}">
                <a16:creationId xmlns:a16="http://schemas.microsoft.com/office/drawing/2014/main" id="{9BF03950-5621-4AE4-B750-1D944D3F1C05}"/>
              </a:ext>
            </a:extLst>
          </p:cNvPr>
          <p:cNvSpPr/>
          <p:nvPr/>
        </p:nvSpPr>
        <p:spPr bwMode="auto">
          <a:xfrm>
            <a:off x="7242171" y="2837592"/>
            <a:ext cx="2117654" cy="59140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3" name="Rectangle 22">
            <a:extLst>
              <a:ext uri="{FF2B5EF4-FFF2-40B4-BE49-F238E27FC236}">
                <a16:creationId xmlns:a16="http://schemas.microsoft.com/office/drawing/2014/main" id="{72DD7136-07DC-4B16-AD4E-5E4E59CFC5DC}"/>
              </a:ext>
            </a:extLst>
          </p:cNvPr>
          <p:cNvSpPr/>
          <p:nvPr/>
        </p:nvSpPr>
        <p:spPr bwMode="auto">
          <a:xfrm>
            <a:off x="5063746" y="2837593"/>
            <a:ext cx="2108631" cy="591407"/>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27" name="Group 26">
            <a:extLst>
              <a:ext uri="{FF2B5EF4-FFF2-40B4-BE49-F238E27FC236}">
                <a16:creationId xmlns:a16="http://schemas.microsoft.com/office/drawing/2014/main" id="{0497DD9B-61F2-48A5-A62D-8913FD4AB0DE}"/>
              </a:ext>
            </a:extLst>
          </p:cNvPr>
          <p:cNvGrpSpPr/>
          <p:nvPr/>
        </p:nvGrpSpPr>
        <p:grpSpPr>
          <a:xfrm>
            <a:off x="5743328" y="1918259"/>
            <a:ext cx="787322" cy="787322"/>
            <a:chOff x="11434337" y="2930084"/>
            <a:chExt cx="1574643" cy="1574643"/>
          </a:xfrm>
          <a:solidFill>
            <a:srgbClr val="77D065"/>
          </a:solidFill>
        </p:grpSpPr>
        <p:sp>
          <p:nvSpPr>
            <p:cNvPr id="28" name="Oval 27">
              <a:extLst>
                <a:ext uri="{FF2B5EF4-FFF2-40B4-BE49-F238E27FC236}">
                  <a16:creationId xmlns:a16="http://schemas.microsoft.com/office/drawing/2014/main" id="{1D2997DD-6523-438F-BA08-41BA3D802A2E}"/>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29" name="Picture 28">
              <a:extLst>
                <a:ext uri="{FF2B5EF4-FFF2-40B4-BE49-F238E27FC236}">
                  <a16:creationId xmlns:a16="http://schemas.microsoft.com/office/drawing/2014/main" id="{212B1732-169B-4891-BE6C-73D1C6E431A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0" name="Group 29">
            <a:extLst>
              <a:ext uri="{FF2B5EF4-FFF2-40B4-BE49-F238E27FC236}">
                <a16:creationId xmlns:a16="http://schemas.microsoft.com/office/drawing/2014/main" id="{02E50683-1C21-400A-8EEE-AD2D279C6BCF}"/>
              </a:ext>
            </a:extLst>
          </p:cNvPr>
          <p:cNvGrpSpPr/>
          <p:nvPr/>
        </p:nvGrpSpPr>
        <p:grpSpPr>
          <a:xfrm>
            <a:off x="3534674" y="1906568"/>
            <a:ext cx="787322" cy="787322"/>
            <a:chOff x="3567813" y="1467990"/>
            <a:chExt cx="787322" cy="787322"/>
          </a:xfrm>
        </p:grpSpPr>
        <p:sp>
          <p:nvSpPr>
            <p:cNvPr id="31" name="Oval 30">
              <a:extLst>
                <a:ext uri="{FF2B5EF4-FFF2-40B4-BE49-F238E27FC236}">
                  <a16:creationId xmlns:a16="http://schemas.microsoft.com/office/drawing/2014/main" id="{98A0CC03-ADA1-42ED-9C6A-D5A24EA88106}"/>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2" name="Picture 2" descr="http://www.freeiconspng.com/uploads/ios-7-logo-png-14.png">
              <a:extLst>
                <a:ext uri="{FF2B5EF4-FFF2-40B4-BE49-F238E27FC236}">
                  <a16:creationId xmlns:a16="http://schemas.microsoft.com/office/drawing/2014/main" id="{A74CD741-F189-4DBE-B58D-9CCD64220DD1}"/>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5BB468BE-4289-4A82-955D-25E99D23D543}"/>
              </a:ext>
            </a:extLst>
          </p:cNvPr>
          <p:cNvSpPr txBox="1"/>
          <p:nvPr/>
        </p:nvSpPr>
        <p:spPr>
          <a:xfrm>
            <a:off x="7907337" y="1929854"/>
            <a:ext cx="787322" cy="787322"/>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4" name="TextBox 33">
            <a:extLst>
              <a:ext uri="{FF2B5EF4-FFF2-40B4-BE49-F238E27FC236}">
                <a16:creationId xmlns:a16="http://schemas.microsoft.com/office/drawing/2014/main" id="{E3B55163-39CF-4A63-9AAA-4FD1F8046E70}"/>
              </a:ext>
            </a:extLst>
          </p:cNvPr>
          <p:cNvSpPr txBox="1"/>
          <p:nvPr/>
        </p:nvSpPr>
        <p:spPr>
          <a:xfrm>
            <a:off x="3580767" y="2841042"/>
            <a:ext cx="741229"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C#</a:t>
            </a:r>
          </a:p>
        </p:txBody>
      </p:sp>
      <p:sp>
        <p:nvSpPr>
          <p:cNvPr id="35" name="TextBox 34">
            <a:extLst>
              <a:ext uri="{FF2B5EF4-FFF2-40B4-BE49-F238E27FC236}">
                <a16:creationId xmlns:a16="http://schemas.microsoft.com/office/drawing/2014/main" id="{88749B34-916C-4F6F-9A97-1770D80584E7}"/>
              </a:ext>
            </a:extLst>
          </p:cNvPr>
          <p:cNvSpPr txBox="1"/>
          <p:nvPr/>
        </p:nvSpPr>
        <p:spPr>
          <a:xfrm>
            <a:off x="5789421" y="2841042"/>
            <a:ext cx="741229"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C#</a:t>
            </a:r>
          </a:p>
        </p:txBody>
      </p:sp>
      <p:grpSp>
        <p:nvGrpSpPr>
          <p:cNvPr id="4" name="Group 3">
            <a:extLst>
              <a:ext uri="{FF2B5EF4-FFF2-40B4-BE49-F238E27FC236}">
                <a16:creationId xmlns:a16="http://schemas.microsoft.com/office/drawing/2014/main" id="{1132423C-5731-4CC2-8176-164660271A1B}"/>
              </a:ext>
            </a:extLst>
          </p:cNvPr>
          <p:cNvGrpSpPr/>
          <p:nvPr/>
        </p:nvGrpSpPr>
        <p:grpSpPr>
          <a:xfrm>
            <a:off x="2876296" y="3480910"/>
            <a:ext cx="6526704" cy="2176307"/>
            <a:chOff x="2876296" y="3480910"/>
            <a:chExt cx="6526704" cy="2176307"/>
          </a:xfrm>
        </p:grpSpPr>
        <p:grpSp>
          <p:nvGrpSpPr>
            <p:cNvPr id="24" name="Group 23">
              <a:extLst>
                <a:ext uri="{FF2B5EF4-FFF2-40B4-BE49-F238E27FC236}">
                  <a16:creationId xmlns:a16="http://schemas.microsoft.com/office/drawing/2014/main" id="{ED48FA2D-BDC6-49D5-A40E-8E1FF03FFC99}"/>
                </a:ext>
              </a:extLst>
            </p:cNvPr>
            <p:cNvGrpSpPr/>
            <p:nvPr/>
          </p:nvGrpSpPr>
          <p:grpSpPr>
            <a:xfrm>
              <a:off x="2881431" y="4239104"/>
              <a:ext cx="6521569" cy="1418113"/>
              <a:chOff x="2892371" y="3279586"/>
              <a:chExt cx="6448375" cy="1705020"/>
            </a:xfrm>
          </p:grpSpPr>
          <p:sp>
            <p:nvSpPr>
              <p:cNvPr id="25" name="Rectangle 24">
                <a:extLst>
                  <a:ext uri="{FF2B5EF4-FFF2-40B4-BE49-F238E27FC236}">
                    <a16:creationId xmlns:a16="http://schemas.microsoft.com/office/drawing/2014/main" id="{E77A636B-0938-4185-B6A7-E4C447B48D7C}"/>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26" name="TextBox 25">
                <a:extLst>
                  <a:ext uri="{FF2B5EF4-FFF2-40B4-BE49-F238E27FC236}">
                    <a16:creationId xmlns:a16="http://schemas.microsoft.com/office/drawing/2014/main" id="{96FCE0BC-7CBC-4CCA-AFA2-0AF4AC3E6E94}"/>
                  </a:ext>
                </a:extLst>
              </p:cNvPr>
              <p:cNvSpPr txBox="1"/>
              <p:nvPr/>
            </p:nvSpPr>
            <p:spPr>
              <a:xfrm>
                <a:off x="2892371" y="3393618"/>
                <a:ext cx="6448375" cy="1458393"/>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Shared C#</a:t>
                </a:r>
              </a:p>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Business Logic </a:t>
                </a:r>
              </a:p>
            </p:txBody>
          </p:sp>
        </p:grpSp>
        <p:sp>
          <p:nvSpPr>
            <p:cNvPr id="2" name="Rectangle 1">
              <a:extLst>
                <a:ext uri="{FF2B5EF4-FFF2-40B4-BE49-F238E27FC236}">
                  <a16:creationId xmlns:a16="http://schemas.microsoft.com/office/drawing/2014/main" id="{9D6B372F-FCA5-4470-9674-CD5DCFF435DF}"/>
                </a:ext>
              </a:extLst>
            </p:cNvPr>
            <p:cNvSpPr/>
            <p:nvPr/>
          </p:nvSpPr>
          <p:spPr bwMode="auto">
            <a:xfrm>
              <a:off x="2876296" y="3480910"/>
              <a:ext cx="6483528" cy="706284"/>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EA47E029-EF86-43BF-9A6E-9B18A49DC224}"/>
                </a:ext>
              </a:extLst>
            </p:cNvPr>
            <p:cNvSpPr txBox="1"/>
            <p:nvPr/>
          </p:nvSpPr>
          <p:spPr>
            <a:xfrm>
              <a:off x="4924592" y="3518093"/>
              <a:ext cx="2845972"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Xamarin.Essentials</a:t>
              </a:r>
            </a:p>
          </p:txBody>
        </p:sp>
      </p:grpSp>
      <p:sp>
        <p:nvSpPr>
          <p:cNvPr id="36" name="TextBox 35">
            <a:extLst>
              <a:ext uri="{FF2B5EF4-FFF2-40B4-BE49-F238E27FC236}">
                <a16:creationId xmlns:a16="http://schemas.microsoft.com/office/drawing/2014/main" id="{7C839CFB-A129-4C78-B340-18878EADE409}"/>
              </a:ext>
            </a:extLst>
          </p:cNvPr>
          <p:cNvSpPr txBox="1"/>
          <p:nvPr/>
        </p:nvSpPr>
        <p:spPr>
          <a:xfrm>
            <a:off x="7973056" y="2853046"/>
            <a:ext cx="741229"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C#</a:t>
            </a:r>
          </a:p>
        </p:txBody>
      </p:sp>
      <p:sp>
        <p:nvSpPr>
          <p:cNvPr id="37" name="Rectangle 36">
            <a:extLst>
              <a:ext uri="{FF2B5EF4-FFF2-40B4-BE49-F238E27FC236}">
                <a16:creationId xmlns:a16="http://schemas.microsoft.com/office/drawing/2014/main" id="{7081E052-09E1-466F-826A-2908871B1700}"/>
              </a:ext>
            </a:extLst>
          </p:cNvPr>
          <p:cNvSpPr/>
          <p:nvPr/>
        </p:nvSpPr>
        <p:spPr bwMode="auto">
          <a:xfrm>
            <a:off x="2876296" y="3468906"/>
            <a:ext cx="6483528" cy="706284"/>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TextBox 37">
            <a:extLst>
              <a:ext uri="{FF2B5EF4-FFF2-40B4-BE49-F238E27FC236}">
                <a16:creationId xmlns:a16="http://schemas.microsoft.com/office/drawing/2014/main" id="{C79BB08C-9247-48EA-A179-A91306E7C4C4}"/>
              </a:ext>
            </a:extLst>
          </p:cNvPr>
          <p:cNvSpPr txBox="1"/>
          <p:nvPr/>
        </p:nvSpPr>
        <p:spPr>
          <a:xfrm>
            <a:off x="4818707" y="3506089"/>
            <a:ext cx="2973635"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Xamarin.Forms - UI</a:t>
            </a:r>
          </a:p>
        </p:txBody>
      </p:sp>
    </p:spTree>
    <p:extLst>
      <p:ext uri="{BB962C8B-B14F-4D97-AF65-F5344CB8AC3E}">
        <p14:creationId xmlns:p14="http://schemas.microsoft.com/office/powerpoint/2010/main" val="3459403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375E-6 -3.7037E-6 L 0.00039 0.1088 " pathEditMode="relative" rAng="0" ptsTypes="AA">
                                      <p:cBhvr>
                                        <p:cTn id="6" dur="2000" fill="hold"/>
                                        <p:tgtEl>
                                          <p:spTgt spid="4"/>
                                        </p:tgtEl>
                                        <p:attrNameLst>
                                          <p:attrName>ppt_x</p:attrName>
                                          <p:attrName>ppt_y</p:attrName>
                                        </p:attrNameLst>
                                      </p:cBhvr>
                                      <p:rCtr x="13" y="5440"/>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Code Sharing</a:t>
            </a:r>
          </a:p>
        </p:txBody>
      </p:sp>
      <p:sp>
        <p:nvSpPr>
          <p:cNvPr id="32" name="Rectangle 31">
            <a:extLst>
              <a:ext uri="{FF2B5EF4-FFF2-40B4-BE49-F238E27FC236}">
                <a16:creationId xmlns:a16="http://schemas.microsoft.com/office/drawing/2014/main" id="{D43F15B9-4F6A-4991-93A7-C0012AD3BD22}"/>
              </a:ext>
            </a:extLst>
          </p:cNvPr>
          <p:cNvSpPr/>
          <p:nvPr/>
        </p:nvSpPr>
        <p:spPr>
          <a:xfrm>
            <a:off x="635000" y="2095351"/>
            <a:ext cx="10922000" cy="258532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512BD4"/>
                </a:solidFill>
                <a:effectLst/>
                <a:uLnTx/>
                <a:uFillTx/>
                <a:latin typeface="Segoe UI Light"/>
                <a:ea typeface="Segoe UI Symbol" panose="020B0502040204020203" pitchFamily="34" charset="0"/>
                <a:cs typeface="+mn-cs"/>
              </a:rPr>
              <a:t>On </a:t>
            </a:r>
            <a:r>
              <a:rPr kumimoji="0" lang="en-US" sz="5400" b="1" i="0" u="none" strike="noStrike" kern="1200" cap="none" spc="0" normalizeH="0" baseline="0" noProof="0">
                <a:ln>
                  <a:noFill/>
                </a:ln>
                <a:solidFill>
                  <a:srgbClr val="512BD4"/>
                </a:solidFill>
                <a:effectLst/>
                <a:uLnTx/>
                <a:uFillTx/>
                <a:latin typeface="Segoe UI Light"/>
                <a:ea typeface="Segoe UI Symbol" panose="020B0502040204020203" pitchFamily="34" charset="0"/>
                <a:cs typeface="+mn-cs"/>
              </a:rPr>
              <a:t>average</a:t>
            </a:r>
            <a:r>
              <a:rPr kumimoji="0" lang="en-US" sz="3600" b="0" i="0" u="none" strike="noStrike" kern="1200" cap="none" spc="0" normalizeH="0" baseline="0" noProof="0">
                <a:ln>
                  <a:noFill/>
                </a:ln>
                <a:solidFill>
                  <a:srgbClr val="512BD4"/>
                </a:solidFill>
                <a:effectLst/>
                <a:uLnTx/>
                <a:uFillTx/>
                <a:latin typeface="Segoe UI Light"/>
                <a:ea typeface="Segoe UI Symbol" panose="020B0502040204020203" pitchFamily="34" charset="0"/>
                <a:cs typeface="+mn-cs"/>
              </a:rPr>
              <a:t> Xamarin developers share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0" normalizeH="0" baseline="0" noProof="0">
                <a:ln>
                  <a:noFill/>
                </a:ln>
                <a:solidFill>
                  <a:srgbClr val="512BD4"/>
                </a:solidFill>
                <a:effectLst/>
                <a:uLnTx/>
                <a:uFillTx/>
                <a:latin typeface="Segoe UI Light"/>
                <a:ea typeface="Segoe UI Symbol" panose="020B0502040204020203" pitchFamily="34" charset="0"/>
                <a:cs typeface="+mn-cs"/>
              </a:rPr>
              <a:t>80% of code</a:t>
            </a:r>
            <a:endParaRPr kumimoji="0" lang="en-US" sz="3600" b="1" i="0" u="none" strike="noStrike" kern="1200" cap="none" spc="0" normalizeH="0" baseline="0" noProof="0">
              <a:ln>
                <a:noFill/>
              </a:ln>
              <a:solidFill>
                <a:srgbClr val="512BD4"/>
              </a:solidFill>
              <a:effectLst/>
              <a:uLnTx/>
              <a:uFillTx/>
              <a:latin typeface="Segoe UI Light"/>
              <a:ea typeface="Segoe UI Symbol" panose="020B0502040204020203" pitchFamily="34" charset="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512BD4"/>
                </a:solidFill>
                <a:effectLst/>
                <a:uLnTx/>
                <a:uFillTx/>
                <a:latin typeface="Segoe UI Light"/>
                <a:ea typeface="Segoe UI Symbol" panose="020B0502040204020203" pitchFamily="34" charset="0"/>
                <a:cs typeface="+mn-cs"/>
              </a:rPr>
              <a:t>across </a:t>
            </a:r>
            <a:r>
              <a:rPr kumimoji="0" lang="en-US" sz="5400" b="1" i="0" u="none" strike="noStrike" kern="1200" cap="none" spc="0" normalizeH="0" baseline="0" noProof="0">
                <a:ln>
                  <a:noFill/>
                </a:ln>
                <a:solidFill>
                  <a:srgbClr val="512BD4"/>
                </a:solidFill>
                <a:effectLst/>
                <a:uLnTx/>
                <a:uFillTx/>
                <a:latin typeface="Segoe UI Light"/>
                <a:ea typeface="Segoe UI Symbol" panose="020B0502040204020203" pitchFamily="34" charset="0"/>
                <a:cs typeface="+mn-cs"/>
              </a:rPr>
              <a:t>mobile apps.</a:t>
            </a:r>
            <a:endParaRPr kumimoji="0" lang="en-US" sz="3600" b="0" i="0" u="none" strike="noStrike" kern="1200" cap="none" spc="0" normalizeH="0" baseline="0" noProof="0">
              <a:ln>
                <a:noFill/>
              </a:ln>
              <a:solidFill>
                <a:srgbClr val="512BD4"/>
              </a:solidFill>
              <a:effectLst/>
              <a:uLnTx/>
              <a:uFillTx/>
              <a:latin typeface="Segoe UI Light"/>
              <a:ea typeface="Segoe UI Symbol" panose="020B0502040204020203" pitchFamily="34" charset="0"/>
              <a:cs typeface="+mn-cs"/>
            </a:endParaRPr>
          </a:p>
        </p:txBody>
      </p:sp>
    </p:spTree>
    <p:extLst>
      <p:ext uri="{BB962C8B-B14F-4D97-AF65-F5344CB8AC3E}">
        <p14:creationId xmlns:p14="http://schemas.microsoft.com/office/powerpoint/2010/main" val="305145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500"/>
                                        <p:tgtEl>
                                          <p:spTgt spid="3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2">
                                            <p:txEl>
                                              <p:pRg st="1" end="1"/>
                                            </p:txEl>
                                          </p:spTgt>
                                        </p:tgtEl>
                                        <p:attrNameLst>
                                          <p:attrName>style.visibility</p:attrName>
                                        </p:attrNameLst>
                                      </p:cBhvr>
                                      <p:to>
                                        <p:strVal val="visible"/>
                                      </p:to>
                                    </p:set>
                                    <p:animEffect transition="in" filter="fade">
                                      <p:cBhvr>
                                        <p:cTn id="11" dur="500"/>
                                        <p:tgtEl>
                                          <p:spTgt spid="32">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2">
                                            <p:txEl>
                                              <p:pRg st="2" end="2"/>
                                            </p:txEl>
                                          </p:spTgt>
                                        </p:tgtEl>
                                        <p:attrNameLst>
                                          <p:attrName>style.visibility</p:attrName>
                                        </p:attrNameLst>
                                      </p:cBhvr>
                                      <p:to>
                                        <p:strVal val="visible"/>
                                      </p:to>
                                    </p:set>
                                    <p:animEffect transition="in" filter="fade">
                                      <p:cBhvr>
                                        <p:cTn id="15" dur="500"/>
                                        <p:tgtEl>
                                          <p:spTgt spid="3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Native performance</a:t>
            </a:r>
          </a:p>
        </p:txBody>
      </p:sp>
      <p:sp>
        <p:nvSpPr>
          <p:cNvPr id="3" name="Text Placeholder 2"/>
          <p:cNvSpPr>
            <a:spLocks noGrp="1"/>
          </p:cNvSpPr>
          <p:nvPr>
            <p:ph type="body" sz="quarter" idx="4294967295"/>
          </p:nvPr>
        </p:nvSpPr>
        <p:spPr>
          <a:xfrm>
            <a:off x="538477" y="4664763"/>
            <a:ext cx="4838700" cy="1241425"/>
          </a:xfrm>
        </p:spPr>
        <p:txBody>
          <a:bodyPr>
            <a:normAutofit/>
          </a:bodyPr>
          <a:lstStyle/>
          <a:p>
            <a:pPr marL="0" lvl="1" indent="0">
              <a:lnSpc>
                <a:spcPct val="110000"/>
              </a:lnSpc>
              <a:spcBef>
                <a:spcPts val="1200"/>
              </a:spcBef>
              <a:buNone/>
            </a:pPr>
            <a:r>
              <a:rPr lang="en-US" sz="2000" b="1" err="1">
                <a:solidFill>
                  <a:srgbClr val="4C68B1"/>
                </a:solidFill>
              </a:rPr>
              <a:t>Xamarin.iOS</a:t>
            </a:r>
            <a:r>
              <a:rPr lang="en-US" sz="2000" b="1">
                <a:solidFill>
                  <a:srgbClr val="4C68B1"/>
                </a:solidFill>
              </a:rPr>
              <a:t> </a:t>
            </a:r>
            <a:r>
              <a:rPr lang="en-US" sz="2000"/>
              <a:t>does full Ahead Of Time (AOT) compilation to produce an ARM binary for Apple’s App Store.</a:t>
            </a:r>
          </a:p>
        </p:txBody>
      </p:sp>
      <p:sp>
        <p:nvSpPr>
          <p:cNvPr id="4" name="Text Placeholder 3"/>
          <p:cNvSpPr>
            <a:spLocks noGrp="1"/>
          </p:cNvSpPr>
          <p:nvPr>
            <p:ph type="body" sz="quarter" idx="4294967295"/>
          </p:nvPr>
        </p:nvSpPr>
        <p:spPr>
          <a:xfrm>
            <a:off x="6506759" y="4664763"/>
            <a:ext cx="4149725" cy="1241425"/>
          </a:xfrm>
        </p:spPr>
        <p:txBody>
          <a:bodyPr>
            <a:normAutofit/>
          </a:bodyPr>
          <a:lstStyle/>
          <a:p>
            <a:pPr marL="0" lvl="1" indent="0" defTabSz="448014">
              <a:lnSpc>
                <a:spcPct val="110000"/>
              </a:lnSpc>
              <a:buNone/>
              <a:defRPr/>
            </a:pPr>
            <a:r>
              <a:rPr lang="en-US" sz="2000" b="1" err="1">
                <a:solidFill>
                  <a:srgbClr val="3BB7A8"/>
                </a:solidFill>
              </a:rPr>
              <a:t>Xamarin.Android</a:t>
            </a:r>
            <a:r>
              <a:rPr lang="en-US" sz="2000">
                <a:solidFill>
                  <a:schemeClr val="tx1"/>
                </a:solidFill>
              </a:rPr>
              <a:t> </a:t>
            </a:r>
            <a:r>
              <a:rPr lang="en-US" sz="2000"/>
              <a:t>takes advantage of Just In Time (JIT) compilation on the Android device.</a:t>
            </a:r>
          </a:p>
        </p:txBody>
      </p:sp>
      <p:grpSp>
        <p:nvGrpSpPr>
          <p:cNvPr id="46" name="Group 45"/>
          <p:cNvGrpSpPr/>
          <p:nvPr/>
        </p:nvGrpSpPr>
        <p:grpSpPr>
          <a:xfrm>
            <a:off x="538477" y="2100006"/>
            <a:ext cx="5158172" cy="2170695"/>
            <a:chOff x="1076954" y="4200012"/>
            <a:chExt cx="10316344" cy="4341390"/>
          </a:xfrm>
        </p:grpSpPr>
        <p:grpSp>
          <p:nvGrpSpPr>
            <p:cNvPr id="17" name="Group 16"/>
            <p:cNvGrpSpPr/>
            <p:nvPr/>
          </p:nvGrpSpPr>
          <p:grpSpPr>
            <a:xfrm>
              <a:off x="8865572" y="4200012"/>
              <a:ext cx="2527726" cy="4341390"/>
              <a:chOff x="8058621" y="4076700"/>
              <a:chExt cx="2527726" cy="434139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58621" y="4076700"/>
                <a:ext cx="2527726" cy="4341390"/>
              </a:xfrm>
              <a:prstGeom prst="rect">
                <a:avLst/>
              </a:prstGeom>
            </p:spPr>
          </p:pic>
          <p:sp>
            <p:nvSpPr>
              <p:cNvPr id="14" name="Rectangle 13"/>
              <p:cNvSpPr/>
              <p:nvPr/>
            </p:nvSpPr>
            <p:spPr>
              <a:xfrm>
                <a:off x="8290560" y="4320540"/>
                <a:ext cx="2057400" cy="3436620"/>
              </a:xfrm>
              <a:prstGeom prst="rect">
                <a:avLst/>
              </a:prstGeom>
              <a:solidFill>
                <a:srgbClr val="4C6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Segoe UI"/>
                  <a:ea typeface="+mn-ea"/>
                  <a:cs typeface="+mn-cs"/>
                </a:endParaRPr>
              </a:p>
            </p:txBody>
          </p:sp>
          <p:sp>
            <p:nvSpPr>
              <p:cNvPr id="15" name="Oval 14"/>
              <p:cNvSpPr/>
              <p:nvPr/>
            </p:nvSpPr>
            <p:spPr>
              <a:xfrm>
                <a:off x="8471535" y="4657619"/>
                <a:ext cx="1695450" cy="1695450"/>
              </a:xfrm>
              <a:prstGeom prst="ellipse">
                <a:avLst/>
              </a:prstGeom>
              <a:solidFill>
                <a:srgbClr val="3B5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ARM BINARY</a:t>
                </a:r>
              </a:p>
            </p:txBody>
          </p:sp>
          <p:sp>
            <p:nvSpPr>
              <p:cNvPr id="16" name="TextBox 15"/>
              <p:cNvSpPr txBox="1"/>
              <p:nvPr/>
            </p:nvSpPr>
            <p:spPr>
              <a:xfrm>
                <a:off x="8414927" y="6641076"/>
                <a:ext cx="1876426" cy="1056700"/>
              </a:xfrm>
              <a:prstGeom prst="rect">
                <a:avLst/>
              </a:prstGeom>
              <a:noFill/>
            </p:spPr>
            <p:txBody>
              <a:bodyPr wrap="square" rtlCol="0">
                <a:spAutoFit/>
              </a:bodyPr>
              <a:lstStyle/>
              <a:p>
                <a:pPr marL="0" marR="0" lvl="0" indent="0" algn="l" defTabSz="457200" rtl="0" eaLnBrk="1" fontAlgn="auto" latinLnBrk="0" hangingPunct="1">
                  <a:lnSpc>
                    <a:spcPts val="17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Runs natively</a:t>
                </a:r>
              </a:p>
            </p:txBody>
          </p:sp>
        </p:grpSp>
        <p:sp>
          <p:nvSpPr>
            <p:cNvPr id="27" name="Rounded Rectangle 26"/>
            <p:cNvSpPr/>
            <p:nvPr/>
          </p:nvSpPr>
          <p:spPr>
            <a:xfrm>
              <a:off x="6439781" y="5830902"/>
              <a:ext cx="1696778" cy="1696778"/>
            </a:xfrm>
            <a:prstGeom prst="roundRect">
              <a:avLst/>
            </a:prstGeom>
            <a:solidFill>
              <a:srgbClr val="4C6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.APP</a:t>
              </a:r>
            </a:p>
          </p:txBody>
        </p:sp>
        <p:sp>
          <p:nvSpPr>
            <p:cNvPr id="28" name="Oval 27"/>
            <p:cNvSpPr/>
            <p:nvPr/>
          </p:nvSpPr>
          <p:spPr>
            <a:xfrm>
              <a:off x="4013358" y="5795402"/>
              <a:ext cx="1781689" cy="1781689"/>
            </a:xfrm>
            <a:prstGeom prst="ellipse">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AOT</a:t>
              </a:r>
            </a:p>
          </p:txBody>
        </p:sp>
        <p:cxnSp>
          <p:nvCxnSpPr>
            <p:cNvPr id="29" name="Straight Arrow Connector 28"/>
            <p:cNvCxnSpPr/>
            <p:nvPr/>
          </p:nvCxnSpPr>
          <p:spPr>
            <a:xfrm>
              <a:off x="5876768" y="6685669"/>
              <a:ext cx="4168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076956" y="5385380"/>
              <a:ext cx="1135304" cy="615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.NET</a:t>
              </a:r>
            </a:p>
          </p:txBody>
        </p:sp>
        <p:sp>
          <p:nvSpPr>
            <p:cNvPr id="32" name="TextBox 31"/>
            <p:cNvSpPr txBox="1"/>
            <p:nvPr/>
          </p:nvSpPr>
          <p:spPr>
            <a:xfrm>
              <a:off x="1076954" y="6356126"/>
              <a:ext cx="989192" cy="615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C#</a:t>
              </a:r>
            </a:p>
          </p:txBody>
        </p:sp>
        <p:sp>
          <p:nvSpPr>
            <p:cNvPr id="33" name="TextBox 32"/>
            <p:cNvSpPr txBox="1"/>
            <p:nvPr/>
          </p:nvSpPr>
          <p:spPr>
            <a:xfrm>
              <a:off x="1076954" y="7326872"/>
              <a:ext cx="2101500" cy="615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Bindings</a:t>
              </a:r>
            </a:p>
          </p:txBody>
        </p:sp>
        <p:cxnSp>
          <p:nvCxnSpPr>
            <p:cNvPr id="35" name="Straight Connector 34"/>
            <p:cNvCxnSpPr/>
            <p:nvPr/>
          </p:nvCxnSpPr>
          <p:spPr>
            <a:xfrm flipH="1" flipV="1">
              <a:off x="2212260" y="6678042"/>
              <a:ext cx="1676736" cy="1250"/>
            </a:xfrm>
            <a:prstGeom prst="line">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31" idx="3"/>
            </p:cNvCxnSpPr>
            <p:nvPr/>
          </p:nvCxnSpPr>
          <p:spPr>
            <a:xfrm>
              <a:off x="2212260" y="5693158"/>
              <a:ext cx="1676734" cy="66172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flipV="1">
              <a:off x="2931791" y="7074828"/>
              <a:ext cx="957201" cy="64758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8231405" y="6685669"/>
              <a:ext cx="4168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9" name="Rounded Rectangle 48"/>
          <p:cNvSpPr/>
          <p:nvPr/>
        </p:nvSpPr>
        <p:spPr>
          <a:xfrm>
            <a:off x="9188172" y="2915451"/>
            <a:ext cx="848389" cy="848389"/>
          </a:xfrm>
          <a:prstGeom prst="round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.APK</a:t>
            </a:r>
          </a:p>
        </p:txBody>
      </p:sp>
      <p:sp>
        <p:nvSpPr>
          <p:cNvPr id="50" name="Oval 49"/>
          <p:cNvSpPr/>
          <p:nvPr/>
        </p:nvSpPr>
        <p:spPr>
          <a:xfrm>
            <a:off x="7974961" y="2897701"/>
            <a:ext cx="890845" cy="890845"/>
          </a:xfrm>
          <a:prstGeom prst="ellipse">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Compile and Link</a:t>
            </a:r>
          </a:p>
        </p:txBody>
      </p:sp>
      <p:cxnSp>
        <p:nvCxnSpPr>
          <p:cNvPr id="51" name="Straight Arrow Connector 50"/>
          <p:cNvCxnSpPr/>
          <p:nvPr/>
        </p:nvCxnSpPr>
        <p:spPr>
          <a:xfrm>
            <a:off x="8906666" y="3342835"/>
            <a:ext cx="208450"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506759" y="2692690"/>
            <a:ext cx="567652"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.NET</a:t>
            </a:r>
          </a:p>
        </p:txBody>
      </p:sp>
      <p:sp>
        <p:nvSpPr>
          <p:cNvPr id="53" name="TextBox 52"/>
          <p:cNvSpPr txBox="1"/>
          <p:nvPr/>
        </p:nvSpPr>
        <p:spPr>
          <a:xfrm>
            <a:off x="6506759" y="3178063"/>
            <a:ext cx="477164"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C#</a:t>
            </a:r>
          </a:p>
        </p:txBody>
      </p:sp>
      <p:sp>
        <p:nvSpPr>
          <p:cNvPr id="54" name="TextBox 53"/>
          <p:cNvSpPr txBox="1"/>
          <p:nvPr/>
        </p:nvSpPr>
        <p:spPr>
          <a:xfrm>
            <a:off x="6506759" y="3663436"/>
            <a:ext cx="105075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Bindings</a:t>
            </a:r>
          </a:p>
        </p:txBody>
      </p:sp>
      <p:cxnSp>
        <p:nvCxnSpPr>
          <p:cNvPr id="55" name="Straight Connector 54"/>
          <p:cNvCxnSpPr/>
          <p:nvPr/>
        </p:nvCxnSpPr>
        <p:spPr>
          <a:xfrm flipH="1" flipV="1">
            <a:off x="7074411" y="3339021"/>
            <a:ext cx="838368" cy="625"/>
          </a:xfrm>
          <a:prstGeom prst="line">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6" name="Elbow Connector 55"/>
          <p:cNvCxnSpPr>
            <a:stCxn id="52" idx="3"/>
          </p:cNvCxnSpPr>
          <p:nvPr/>
        </p:nvCxnSpPr>
        <p:spPr>
          <a:xfrm>
            <a:off x="7074411" y="2846579"/>
            <a:ext cx="838367" cy="33086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7" name="Elbow Connector 56"/>
          <p:cNvCxnSpPr/>
          <p:nvPr/>
        </p:nvCxnSpPr>
        <p:spPr>
          <a:xfrm flipV="1">
            <a:off x="7434177" y="3537414"/>
            <a:ext cx="478601" cy="32379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0083984" y="3342835"/>
            <a:ext cx="208450"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10401068" y="2090538"/>
            <a:ext cx="1263863" cy="2170695"/>
            <a:chOff x="8058621" y="4076700"/>
            <a:chExt cx="2527726" cy="4341390"/>
          </a:xfrm>
        </p:grpSpPr>
        <p:pic>
          <p:nvPicPr>
            <p:cNvPr id="64" name="Picture 6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58621" y="4076700"/>
              <a:ext cx="2527726" cy="4341390"/>
            </a:xfrm>
            <a:prstGeom prst="rect">
              <a:avLst/>
            </a:prstGeom>
          </p:spPr>
        </p:pic>
        <p:sp>
          <p:nvSpPr>
            <p:cNvPr id="65" name="Rectangle 64"/>
            <p:cNvSpPr/>
            <p:nvPr/>
          </p:nvSpPr>
          <p:spPr>
            <a:xfrm>
              <a:off x="8290560" y="4320540"/>
              <a:ext cx="2057400" cy="3436620"/>
            </a:xfrm>
            <a:prstGeom prst="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Segoe UI"/>
                <a:ea typeface="+mn-ea"/>
                <a:cs typeface="+mn-cs"/>
              </a:endParaRPr>
            </a:p>
          </p:txBody>
        </p:sp>
        <p:sp>
          <p:nvSpPr>
            <p:cNvPr id="66" name="Oval 65"/>
            <p:cNvSpPr/>
            <p:nvPr/>
          </p:nvSpPr>
          <p:spPr>
            <a:xfrm>
              <a:off x="8471535" y="4657619"/>
              <a:ext cx="1695450" cy="1695450"/>
            </a:xfrm>
            <a:prstGeom prst="ellipse">
              <a:avLst/>
            </a:prstGeom>
            <a:solidFill>
              <a:srgbClr val="2C8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IL</a:t>
              </a:r>
              <a:br>
                <a:rPr kumimoji="0" lang="en-US" sz="1000" b="0" i="0" u="none" strike="noStrike" kern="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000" b="0" i="0" u="none" strike="noStrike" kern="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t>
              </a:r>
              <a:br>
                <a:rPr kumimoji="0" lang="en-US" sz="1000" b="0" i="0" u="none" strike="noStrike" kern="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000" b="0" i="0" u="none" strike="noStrike" kern="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JIT</a:t>
              </a:r>
            </a:p>
          </p:txBody>
        </p:sp>
        <p:sp>
          <p:nvSpPr>
            <p:cNvPr id="67" name="TextBox 66"/>
            <p:cNvSpPr txBox="1"/>
            <p:nvPr/>
          </p:nvSpPr>
          <p:spPr>
            <a:xfrm>
              <a:off x="8414927" y="6641076"/>
              <a:ext cx="1876426" cy="1056700"/>
            </a:xfrm>
            <a:prstGeom prst="rect">
              <a:avLst/>
            </a:prstGeom>
            <a:noFill/>
          </p:spPr>
          <p:txBody>
            <a:bodyPr wrap="square" rtlCol="0">
              <a:spAutoFit/>
            </a:bodyPr>
            <a:lstStyle/>
            <a:p>
              <a:pPr marL="0" marR="0" lvl="0" indent="0" algn="l" defTabSz="457200" rtl="0" eaLnBrk="1" fontAlgn="auto" latinLnBrk="0" hangingPunct="1">
                <a:lnSpc>
                  <a:spcPts val="17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Runs natively</a:t>
              </a:r>
            </a:p>
          </p:txBody>
        </p:sp>
      </p:grpSp>
      <p:sp>
        <p:nvSpPr>
          <p:cNvPr id="36" name="TextBox 35"/>
          <p:cNvSpPr txBox="1"/>
          <p:nvPr/>
        </p:nvSpPr>
        <p:spPr>
          <a:xfrm>
            <a:off x="445002" y="2633659"/>
            <a:ext cx="567652"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.NET</a:t>
            </a:r>
          </a:p>
        </p:txBody>
      </p:sp>
      <p:sp>
        <p:nvSpPr>
          <p:cNvPr id="37" name="TextBox 36"/>
          <p:cNvSpPr txBox="1"/>
          <p:nvPr/>
        </p:nvSpPr>
        <p:spPr>
          <a:xfrm>
            <a:off x="445002" y="3119032"/>
            <a:ext cx="477164"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C#</a:t>
            </a:r>
          </a:p>
        </p:txBody>
      </p:sp>
      <p:sp>
        <p:nvSpPr>
          <p:cNvPr id="40" name="TextBox 39"/>
          <p:cNvSpPr txBox="1"/>
          <p:nvPr/>
        </p:nvSpPr>
        <p:spPr>
          <a:xfrm>
            <a:off x="445002" y="3604405"/>
            <a:ext cx="1050750" cy="30777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505050"/>
                </a:solidFill>
                <a:effectLst/>
                <a:uLnTx/>
                <a:uFillTx/>
                <a:latin typeface="Segoe UI" panose="020B0502040204020203" pitchFamily="34" charset="0"/>
                <a:ea typeface="Segoe UI" panose="020B0502040204020203" pitchFamily="34" charset="0"/>
                <a:cs typeface="Segoe UI" panose="020B0502040204020203" pitchFamily="34" charset="0"/>
              </a:rPr>
              <a:t>Bindings</a:t>
            </a:r>
          </a:p>
        </p:txBody>
      </p:sp>
    </p:spTree>
    <p:extLst>
      <p:ext uri="{BB962C8B-B14F-4D97-AF65-F5344CB8AC3E}">
        <p14:creationId xmlns:p14="http://schemas.microsoft.com/office/powerpoint/2010/main" val="998822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5EDFBE-9F4C-4EC8-912B-2450815A2F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3589" y="3086246"/>
            <a:ext cx="3607938" cy="685508"/>
          </a:xfrm>
          <a:prstGeom prst="rect">
            <a:avLst/>
          </a:prstGeom>
        </p:spPr>
      </p:pic>
    </p:spTree>
    <p:extLst>
      <p:ext uri="{BB962C8B-B14F-4D97-AF65-F5344CB8AC3E}">
        <p14:creationId xmlns:p14="http://schemas.microsoft.com/office/powerpoint/2010/main" val="4190587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azure signalr">
            <a:extLst>
              <a:ext uri="{FF2B5EF4-FFF2-40B4-BE49-F238E27FC236}">
                <a16:creationId xmlns:a16="http://schemas.microsoft.com/office/drawing/2014/main" id="{DBE3F5FD-6B65-45A7-9493-02D231C83E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3325" y="0"/>
            <a:ext cx="72437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722955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phic 10" descr="Server">
            <a:extLst>
              <a:ext uri="{FF2B5EF4-FFF2-40B4-BE49-F238E27FC236}">
                <a16:creationId xmlns:a16="http://schemas.microsoft.com/office/drawing/2014/main" id="{AD435858-DAD9-4E7D-9DD0-395E02D77E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88090" y="4481163"/>
            <a:ext cx="1296065" cy="1296065"/>
          </a:xfrm>
          <a:prstGeom prst="rect">
            <a:avLst/>
          </a:prstGeom>
        </p:spPr>
      </p:pic>
      <p:pic>
        <p:nvPicPr>
          <p:cNvPr id="13" name="Graphic 12" descr="Internet">
            <a:extLst>
              <a:ext uri="{FF2B5EF4-FFF2-40B4-BE49-F238E27FC236}">
                <a16:creationId xmlns:a16="http://schemas.microsoft.com/office/drawing/2014/main" id="{981CCB17-9060-4C52-B55D-E353610176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67592" y="4481163"/>
            <a:ext cx="1234297" cy="1234297"/>
          </a:xfrm>
          <a:prstGeom prst="rect">
            <a:avLst/>
          </a:prstGeom>
        </p:spPr>
      </p:pic>
      <p:pic>
        <p:nvPicPr>
          <p:cNvPr id="15" name="Graphic 14" descr="Smart Phone">
            <a:extLst>
              <a:ext uri="{FF2B5EF4-FFF2-40B4-BE49-F238E27FC236}">
                <a16:creationId xmlns:a16="http://schemas.microsoft.com/office/drawing/2014/main" id="{C54BD017-FBCA-42ED-9E98-2A2BE66E704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14950" y="2563803"/>
            <a:ext cx="1234297" cy="1234297"/>
          </a:xfrm>
          <a:prstGeom prst="rect">
            <a:avLst/>
          </a:prstGeom>
        </p:spPr>
      </p:pic>
      <p:pic>
        <p:nvPicPr>
          <p:cNvPr id="17" name="Graphic 16" descr="Tablet">
            <a:extLst>
              <a:ext uri="{FF2B5EF4-FFF2-40B4-BE49-F238E27FC236}">
                <a16:creationId xmlns:a16="http://schemas.microsoft.com/office/drawing/2014/main" id="{3C427123-16CB-4CDA-80B8-FFA2B483E41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99276" y="4512046"/>
            <a:ext cx="1234297" cy="1234297"/>
          </a:xfrm>
          <a:prstGeom prst="rect">
            <a:avLst/>
          </a:prstGeom>
        </p:spPr>
      </p:pic>
      <p:sp>
        <p:nvSpPr>
          <p:cNvPr id="25" name="TextBox 24">
            <a:extLst>
              <a:ext uri="{FF2B5EF4-FFF2-40B4-BE49-F238E27FC236}">
                <a16:creationId xmlns:a16="http://schemas.microsoft.com/office/drawing/2014/main" id="{758DDA4C-784A-42C2-A982-A4DFA79B2E7A}"/>
              </a:ext>
            </a:extLst>
          </p:cNvPr>
          <p:cNvSpPr txBox="1"/>
          <p:nvPr/>
        </p:nvSpPr>
        <p:spPr>
          <a:xfrm>
            <a:off x="5465199" y="5746345"/>
            <a:ext cx="1541846" cy="615553"/>
          </a:xfrm>
          <a:prstGeom prst="rect">
            <a:avLst/>
          </a:prstGeom>
          <a:noFill/>
        </p:spPr>
        <p:txBody>
          <a:bodyPr wrap="square" lIns="0" tIns="0" rIns="0" bIns="0" rtlCol="0">
            <a:spAutoFit/>
          </a:bodyPr>
          <a:lstStyle/>
          <a:p>
            <a:pPr algn="ctr"/>
            <a:r>
              <a:rPr lang="en-US" sz="2000" dirty="0" err="1">
                <a:gradFill>
                  <a:gsLst>
                    <a:gs pos="2917">
                      <a:schemeClr val="tx1"/>
                    </a:gs>
                    <a:gs pos="30000">
                      <a:schemeClr val="tx1"/>
                    </a:gs>
                  </a:gsLst>
                  <a:lin ang="5400000" scaled="0"/>
                </a:gradFill>
              </a:rPr>
              <a:t>SignalR</a:t>
            </a:r>
            <a:endParaRPr lang="en-US" sz="2000" dirty="0">
              <a:gradFill>
                <a:gsLst>
                  <a:gs pos="2917">
                    <a:schemeClr val="tx1"/>
                  </a:gs>
                  <a:gs pos="30000">
                    <a:schemeClr val="tx1"/>
                  </a:gs>
                </a:gsLst>
                <a:lin ang="5400000" scaled="0"/>
              </a:gradFill>
            </a:endParaRPr>
          </a:p>
          <a:p>
            <a:pPr algn="ctr"/>
            <a:r>
              <a:rPr lang="en-US" sz="2000" dirty="0">
                <a:gradFill>
                  <a:gsLst>
                    <a:gs pos="2917">
                      <a:schemeClr val="tx1"/>
                    </a:gs>
                    <a:gs pos="30000">
                      <a:schemeClr val="tx1"/>
                    </a:gs>
                  </a:gsLst>
                  <a:lin ang="5400000" scaled="0"/>
                </a:gradFill>
              </a:rPr>
              <a:t>HUB</a:t>
            </a:r>
          </a:p>
        </p:txBody>
      </p:sp>
      <p:cxnSp>
        <p:nvCxnSpPr>
          <p:cNvPr id="27" name="Straight Arrow Connector 26">
            <a:extLst>
              <a:ext uri="{FF2B5EF4-FFF2-40B4-BE49-F238E27FC236}">
                <a16:creationId xmlns:a16="http://schemas.microsoft.com/office/drawing/2014/main" id="{B5DB94D6-BE67-4E2B-B120-86E25F9E652E}"/>
              </a:ext>
            </a:extLst>
          </p:cNvPr>
          <p:cNvCxnSpPr>
            <a:cxnSpLocks/>
            <a:stCxn id="11" idx="0"/>
            <a:endCxn id="15" idx="2"/>
          </p:cNvCxnSpPr>
          <p:nvPr/>
        </p:nvCxnSpPr>
        <p:spPr>
          <a:xfrm flipH="1" flipV="1">
            <a:off x="6232099" y="3798100"/>
            <a:ext cx="4024" cy="683063"/>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FE31F94-70BD-4A4A-9521-2DA57D0E77B0}"/>
              </a:ext>
            </a:extLst>
          </p:cNvPr>
          <p:cNvCxnSpPr>
            <a:cxnSpLocks/>
            <a:stCxn id="11" idx="3"/>
            <a:endCxn id="17" idx="1"/>
          </p:cNvCxnSpPr>
          <p:nvPr/>
        </p:nvCxnSpPr>
        <p:spPr>
          <a:xfrm flipV="1">
            <a:off x="6884155" y="5129195"/>
            <a:ext cx="1715121" cy="1"/>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FA27AA-EA0D-4854-BB77-0906E8269B7E}"/>
              </a:ext>
            </a:extLst>
          </p:cNvPr>
          <p:cNvCxnSpPr>
            <a:cxnSpLocks/>
          </p:cNvCxnSpPr>
          <p:nvPr/>
        </p:nvCxnSpPr>
        <p:spPr>
          <a:xfrm flipH="1" flipV="1">
            <a:off x="3101889" y="4911564"/>
            <a:ext cx="2363310" cy="7043"/>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4887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left)">
                                      <p:cBhvr>
                                        <p:cTn id="10" dur="500"/>
                                        <p:tgtEl>
                                          <p:spTgt spid="30"/>
                                        </p:tgtEl>
                                      </p:cBhvr>
                                    </p:animEffect>
                                  </p:childTnLst>
                                </p:cTn>
                              </p:par>
                              <p:par>
                                <p:cTn id="11" presetID="22" presetClass="entr" presetSubtype="2"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right)">
                                      <p:cBhvr>
                                        <p:cTn id="1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D8E0C-85F8-4A38-A9E6-E0E8F05ED579}"/>
              </a:ext>
            </a:extLst>
          </p:cNvPr>
          <p:cNvSpPr>
            <a:spLocks noGrp="1"/>
          </p:cNvSpPr>
          <p:nvPr>
            <p:ph type="title" idx="4294967295"/>
          </p:nvPr>
        </p:nvSpPr>
        <p:spPr>
          <a:xfrm>
            <a:off x="1174750" y="457200"/>
            <a:ext cx="11017250" cy="554038"/>
          </a:xfrm>
        </p:spPr>
        <p:txBody>
          <a:bodyPr/>
          <a:lstStyle/>
          <a:p>
            <a:r>
              <a:rPr lang="en-US" dirty="0"/>
              <a:t>Real-time Apps</a:t>
            </a:r>
          </a:p>
        </p:txBody>
      </p:sp>
      <p:pic>
        <p:nvPicPr>
          <p:cNvPr id="6" name="Graphic 5">
            <a:extLst>
              <a:ext uri="{FF2B5EF4-FFF2-40B4-BE49-F238E27FC236}">
                <a16:creationId xmlns:a16="http://schemas.microsoft.com/office/drawing/2014/main" id="{A735F570-DF8A-4475-8B48-F7C9EE1483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49826" y="1011198"/>
            <a:ext cx="6057900" cy="2857500"/>
          </a:xfrm>
          <a:prstGeom prst="rect">
            <a:avLst/>
          </a:prstGeom>
        </p:spPr>
      </p:pic>
      <p:pic>
        <p:nvPicPr>
          <p:cNvPr id="8" name="Graphic 7">
            <a:extLst>
              <a:ext uri="{FF2B5EF4-FFF2-40B4-BE49-F238E27FC236}">
                <a16:creationId xmlns:a16="http://schemas.microsoft.com/office/drawing/2014/main" id="{E046CD73-4F44-40FC-A76D-1E1DC196EE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9259" y="3676650"/>
            <a:ext cx="6057900" cy="2857500"/>
          </a:xfrm>
          <a:prstGeom prst="rect">
            <a:avLst/>
          </a:prstGeom>
        </p:spPr>
      </p:pic>
      <p:pic>
        <p:nvPicPr>
          <p:cNvPr id="10" name="Graphic 9">
            <a:extLst>
              <a:ext uri="{FF2B5EF4-FFF2-40B4-BE49-F238E27FC236}">
                <a16:creationId xmlns:a16="http://schemas.microsoft.com/office/drawing/2014/main" id="{9B2A08DD-8FFD-42AF-B8B3-67E2305E66C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06378" y="3868698"/>
            <a:ext cx="6057900" cy="2857500"/>
          </a:xfrm>
          <a:prstGeom prst="rect">
            <a:avLst/>
          </a:prstGeom>
        </p:spPr>
      </p:pic>
    </p:spTree>
    <p:extLst>
      <p:ext uri="{BB962C8B-B14F-4D97-AF65-F5344CB8AC3E}">
        <p14:creationId xmlns:p14="http://schemas.microsoft.com/office/powerpoint/2010/main" val="674731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phic 10" descr="Server">
            <a:extLst>
              <a:ext uri="{FF2B5EF4-FFF2-40B4-BE49-F238E27FC236}">
                <a16:creationId xmlns:a16="http://schemas.microsoft.com/office/drawing/2014/main" id="{AD435858-DAD9-4E7D-9DD0-395E02D77E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88090" y="4481163"/>
            <a:ext cx="1296065" cy="1296065"/>
          </a:xfrm>
          <a:prstGeom prst="rect">
            <a:avLst/>
          </a:prstGeom>
        </p:spPr>
      </p:pic>
      <p:pic>
        <p:nvPicPr>
          <p:cNvPr id="13" name="Graphic 12" descr="Internet">
            <a:extLst>
              <a:ext uri="{FF2B5EF4-FFF2-40B4-BE49-F238E27FC236}">
                <a16:creationId xmlns:a16="http://schemas.microsoft.com/office/drawing/2014/main" id="{981CCB17-9060-4C52-B55D-E353610176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67592" y="4481163"/>
            <a:ext cx="1234297" cy="1234297"/>
          </a:xfrm>
          <a:prstGeom prst="rect">
            <a:avLst/>
          </a:prstGeom>
        </p:spPr>
      </p:pic>
      <p:pic>
        <p:nvPicPr>
          <p:cNvPr id="15" name="Graphic 14" descr="Smart Phone">
            <a:extLst>
              <a:ext uri="{FF2B5EF4-FFF2-40B4-BE49-F238E27FC236}">
                <a16:creationId xmlns:a16="http://schemas.microsoft.com/office/drawing/2014/main" id="{C54BD017-FBCA-42ED-9E98-2A2BE66E704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14950" y="2563803"/>
            <a:ext cx="1234297" cy="1234297"/>
          </a:xfrm>
          <a:prstGeom prst="rect">
            <a:avLst/>
          </a:prstGeom>
        </p:spPr>
      </p:pic>
      <p:pic>
        <p:nvPicPr>
          <p:cNvPr id="17" name="Graphic 16" descr="Tablet">
            <a:extLst>
              <a:ext uri="{FF2B5EF4-FFF2-40B4-BE49-F238E27FC236}">
                <a16:creationId xmlns:a16="http://schemas.microsoft.com/office/drawing/2014/main" id="{3C427123-16CB-4CDA-80B8-FFA2B483E41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99276" y="4512046"/>
            <a:ext cx="1234297" cy="1234297"/>
          </a:xfrm>
          <a:prstGeom prst="rect">
            <a:avLst/>
          </a:prstGeom>
        </p:spPr>
      </p:pic>
      <p:cxnSp>
        <p:nvCxnSpPr>
          <p:cNvPr id="21" name="Straight Arrow Connector 20">
            <a:extLst>
              <a:ext uri="{FF2B5EF4-FFF2-40B4-BE49-F238E27FC236}">
                <a16:creationId xmlns:a16="http://schemas.microsoft.com/office/drawing/2014/main" id="{B7A607BB-39C1-493A-BFC4-1159618E7A1B}"/>
              </a:ext>
            </a:extLst>
          </p:cNvPr>
          <p:cNvCxnSpPr>
            <a:stCxn id="13" idx="3"/>
            <a:endCxn id="11" idx="1"/>
          </p:cNvCxnSpPr>
          <p:nvPr/>
        </p:nvCxnSpPr>
        <p:spPr>
          <a:xfrm>
            <a:off x="3101889" y="5098312"/>
            <a:ext cx="2486201" cy="30884"/>
          </a:xfrm>
          <a:prstGeom prst="straightConnector1">
            <a:avLst/>
          </a:prstGeom>
          <a:ln w="76200">
            <a:headEnd type="none" w="lg" len="med"/>
            <a:tailEnd type="triangle"/>
          </a:ln>
        </p:spPr>
        <p:style>
          <a:lnRef idx="1">
            <a:schemeClr val="accent3"/>
          </a:lnRef>
          <a:fillRef idx="0">
            <a:schemeClr val="accent3"/>
          </a:fillRef>
          <a:effectRef idx="0">
            <a:schemeClr val="accent3"/>
          </a:effectRef>
          <a:fontRef idx="minor">
            <a:schemeClr val="tx1"/>
          </a:fontRef>
        </p:style>
      </p:cxnSp>
      <p:sp>
        <p:nvSpPr>
          <p:cNvPr id="22" name="TextBox 21">
            <a:extLst>
              <a:ext uri="{FF2B5EF4-FFF2-40B4-BE49-F238E27FC236}">
                <a16:creationId xmlns:a16="http://schemas.microsoft.com/office/drawing/2014/main" id="{3CA7EA02-7686-4E10-8883-8B7006030C3D}"/>
              </a:ext>
            </a:extLst>
          </p:cNvPr>
          <p:cNvSpPr txBox="1"/>
          <p:nvPr/>
        </p:nvSpPr>
        <p:spPr>
          <a:xfrm>
            <a:off x="3508427" y="5246516"/>
            <a:ext cx="172994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Send Message</a:t>
            </a:r>
          </a:p>
        </p:txBody>
      </p:sp>
      <p:sp>
        <p:nvSpPr>
          <p:cNvPr id="25" name="TextBox 24">
            <a:extLst>
              <a:ext uri="{FF2B5EF4-FFF2-40B4-BE49-F238E27FC236}">
                <a16:creationId xmlns:a16="http://schemas.microsoft.com/office/drawing/2014/main" id="{758DDA4C-784A-42C2-A982-A4DFA79B2E7A}"/>
              </a:ext>
            </a:extLst>
          </p:cNvPr>
          <p:cNvSpPr txBox="1"/>
          <p:nvPr/>
        </p:nvSpPr>
        <p:spPr>
          <a:xfrm>
            <a:off x="5465199" y="5746345"/>
            <a:ext cx="1541846" cy="615553"/>
          </a:xfrm>
          <a:prstGeom prst="rect">
            <a:avLst/>
          </a:prstGeom>
          <a:noFill/>
        </p:spPr>
        <p:txBody>
          <a:bodyPr wrap="square" lIns="0" tIns="0" rIns="0" bIns="0" rtlCol="0">
            <a:spAutoFit/>
          </a:bodyPr>
          <a:lstStyle/>
          <a:p>
            <a:pPr algn="ctr"/>
            <a:r>
              <a:rPr lang="en-US" sz="2000" dirty="0" err="1">
                <a:gradFill>
                  <a:gsLst>
                    <a:gs pos="2917">
                      <a:schemeClr val="tx1"/>
                    </a:gs>
                    <a:gs pos="30000">
                      <a:schemeClr val="tx1"/>
                    </a:gs>
                  </a:gsLst>
                  <a:lin ang="5400000" scaled="0"/>
                </a:gradFill>
              </a:rPr>
              <a:t>SignalR</a:t>
            </a:r>
            <a:endParaRPr lang="en-US" sz="2000" dirty="0">
              <a:gradFill>
                <a:gsLst>
                  <a:gs pos="2917">
                    <a:schemeClr val="tx1"/>
                  </a:gs>
                  <a:gs pos="30000">
                    <a:schemeClr val="tx1"/>
                  </a:gs>
                </a:gsLst>
                <a:lin ang="5400000" scaled="0"/>
              </a:gradFill>
            </a:endParaRPr>
          </a:p>
          <a:p>
            <a:pPr algn="ctr"/>
            <a:r>
              <a:rPr lang="en-US" sz="2000" dirty="0">
                <a:gradFill>
                  <a:gsLst>
                    <a:gs pos="2917">
                      <a:schemeClr val="tx1"/>
                    </a:gs>
                    <a:gs pos="30000">
                      <a:schemeClr val="tx1"/>
                    </a:gs>
                  </a:gsLst>
                  <a:lin ang="5400000" scaled="0"/>
                </a:gradFill>
              </a:rPr>
              <a:t>HUB</a:t>
            </a:r>
          </a:p>
        </p:txBody>
      </p:sp>
      <p:cxnSp>
        <p:nvCxnSpPr>
          <p:cNvPr id="27" name="Straight Arrow Connector 26">
            <a:extLst>
              <a:ext uri="{FF2B5EF4-FFF2-40B4-BE49-F238E27FC236}">
                <a16:creationId xmlns:a16="http://schemas.microsoft.com/office/drawing/2014/main" id="{B5DB94D6-BE67-4E2B-B120-86E25F9E652E}"/>
              </a:ext>
            </a:extLst>
          </p:cNvPr>
          <p:cNvCxnSpPr>
            <a:cxnSpLocks/>
            <a:stCxn id="11" idx="0"/>
            <a:endCxn id="15" idx="2"/>
          </p:cNvCxnSpPr>
          <p:nvPr/>
        </p:nvCxnSpPr>
        <p:spPr>
          <a:xfrm flipH="1" flipV="1">
            <a:off x="6232099" y="3798100"/>
            <a:ext cx="4024" cy="683063"/>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FE31F94-70BD-4A4A-9521-2DA57D0E77B0}"/>
              </a:ext>
            </a:extLst>
          </p:cNvPr>
          <p:cNvCxnSpPr>
            <a:cxnSpLocks/>
            <a:stCxn id="11" idx="3"/>
            <a:endCxn id="17" idx="1"/>
          </p:cNvCxnSpPr>
          <p:nvPr/>
        </p:nvCxnSpPr>
        <p:spPr>
          <a:xfrm flipV="1">
            <a:off x="6884155" y="5129195"/>
            <a:ext cx="1715121" cy="1"/>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AFA27AA-EA0D-4854-BB77-0906E8269B7E}"/>
              </a:ext>
            </a:extLst>
          </p:cNvPr>
          <p:cNvCxnSpPr>
            <a:cxnSpLocks/>
          </p:cNvCxnSpPr>
          <p:nvPr/>
        </p:nvCxnSpPr>
        <p:spPr>
          <a:xfrm flipH="1" flipV="1">
            <a:off x="3101889" y="4911564"/>
            <a:ext cx="2363310" cy="7043"/>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5727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22" presetClass="entr" presetSubtype="8"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down)">
                                      <p:cBhvr>
                                        <p:cTn id="15" dur="500"/>
                                        <p:tgtEl>
                                          <p:spTgt spid="27"/>
                                        </p:tgtEl>
                                      </p:cBhvr>
                                    </p:animEffect>
                                  </p:childTnLst>
                                </p:cTn>
                              </p:par>
                              <p:par>
                                <p:cTn id="16" presetID="22" presetClass="entr" presetSubtype="8" fill="hold"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par>
                                <p:cTn id="19" presetID="22" presetClass="entr" presetSubtype="2"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wipe(right)">
                                      <p:cBhvr>
                                        <p:cTn id="2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EAC21AC-4222-422C-91F7-39E09895FC3D}"/>
              </a:ext>
            </a:extLst>
          </p:cNvPr>
          <p:cNvSpPr>
            <a:spLocks noGrp="1"/>
          </p:cNvSpPr>
          <p:nvPr>
            <p:ph sz="quarter" idx="12"/>
          </p:nvPr>
        </p:nvSpPr>
        <p:spPr>
          <a:xfrm>
            <a:off x="584200" y="1527865"/>
            <a:ext cx="6141278" cy="5256824"/>
          </a:xfrm>
        </p:spPr>
        <p:txBody>
          <a:bodyPr/>
          <a:lstStyle/>
          <a:p>
            <a:pPr marL="0" indent="0">
              <a:buNone/>
            </a:pPr>
            <a:r>
              <a:rPr lang="en-US" dirty="0"/>
              <a:t>Features</a:t>
            </a:r>
          </a:p>
          <a:p>
            <a:r>
              <a:rPr lang="en-US" dirty="0"/>
              <a:t>Handles connection management automatically</a:t>
            </a:r>
          </a:p>
          <a:p>
            <a:r>
              <a:rPr lang="en-US" dirty="0"/>
              <a:t>Sends messages to </a:t>
            </a:r>
            <a:r>
              <a:rPr lang="en-US" b="1" dirty="0"/>
              <a:t>all</a:t>
            </a:r>
            <a:r>
              <a:rPr lang="en-US" dirty="0"/>
              <a:t> connected clients simultaneously</a:t>
            </a:r>
          </a:p>
          <a:p>
            <a:r>
              <a:rPr lang="en-US" dirty="0"/>
              <a:t>Sends messages to </a:t>
            </a:r>
            <a:r>
              <a:rPr lang="en-US" b="1" dirty="0"/>
              <a:t>specific</a:t>
            </a:r>
            <a:r>
              <a:rPr lang="en-US" dirty="0"/>
              <a:t> clients or groups of clients</a:t>
            </a:r>
          </a:p>
          <a:p>
            <a:r>
              <a:rPr lang="en-US" b="1" dirty="0"/>
              <a:t>Scales</a:t>
            </a:r>
            <a:r>
              <a:rPr lang="en-US" dirty="0"/>
              <a:t> to handle increasing traffic</a:t>
            </a:r>
          </a:p>
          <a:p>
            <a:r>
              <a:rPr lang="en-US" dirty="0"/>
              <a:t>Can be hosted locally or on Azure </a:t>
            </a:r>
            <a:r>
              <a:rPr lang="en-US" dirty="0" err="1"/>
              <a:t>SignalR</a:t>
            </a:r>
            <a:r>
              <a:rPr lang="en-US" dirty="0"/>
              <a:t> Service</a:t>
            </a:r>
          </a:p>
          <a:p>
            <a:endParaRPr lang="en-US" dirty="0"/>
          </a:p>
        </p:txBody>
      </p:sp>
      <p:sp>
        <p:nvSpPr>
          <p:cNvPr id="8" name="Content Placeholder 7">
            <a:extLst>
              <a:ext uri="{FF2B5EF4-FFF2-40B4-BE49-F238E27FC236}">
                <a16:creationId xmlns:a16="http://schemas.microsoft.com/office/drawing/2014/main" id="{9249A407-0A2E-487D-88F7-024FA2B38F5E}"/>
              </a:ext>
            </a:extLst>
          </p:cNvPr>
          <p:cNvSpPr>
            <a:spLocks noGrp="1"/>
          </p:cNvSpPr>
          <p:nvPr>
            <p:ph sz="quarter" idx="13"/>
          </p:nvPr>
        </p:nvSpPr>
        <p:spPr>
          <a:xfrm>
            <a:off x="7504752" y="1527865"/>
            <a:ext cx="4102031" cy="2499146"/>
          </a:xfrm>
        </p:spPr>
        <p:txBody>
          <a:bodyPr/>
          <a:lstStyle/>
          <a:p>
            <a:pPr marL="0" indent="0">
              <a:buNone/>
            </a:pPr>
            <a:r>
              <a:rPr lang="en-US" dirty="0"/>
              <a:t>Transports</a:t>
            </a:r>
          </a:p>
          <a:p>
            <a:pPr marL="514350" indent="-514350">
              <a:buFont typeface="+mj-lt"/>
              <a:buAutoNum type="arabicPeriod"/>
            </a:pPr>
            <a:r>
              <a:rPr lang="en-US" dirty="0" err="1"/>
              <a:t>WebSockets</a:t>
            </a:r>
            <a:endParaRPr lang="en-US" dirty="0"/>
          </a:p>
          <a:p>
            <a:pPr marL="514350" indent="-514350">
              <a:buFont typeface="+mj-lt"/>
              <a:buAutoNum type="arabicPeriod"/>
            </a:pPr>
            <a:r>
              <a:rPr lang="en-US" dirty="0"/>
              <a:t>Server-Sent Events</a:t>
            </a:r>
          </a:p>
          <a:p>
            <a:pPr marL="514350" indent="-514350">
              <a:buFont typeface="+mj-lt"/>
              <a:buAutoNum type="arabicPeriod"/>
            </a:pPr>
            <a:r>
              <a:rPr lang="en-US" dirty="0"/>
              <a:t>Long Polling</a:t>
            </a:r>
          </a:p>
          <a:p>
            <a:endParaRPr lang="en-US" dirty="0"/>
          </a:p>
        </p:txBody>
      </p:sp>
      <p:pic>
        <p:nvPicPr>
          <p:cNvPr id="4" name="Picture 3">
            <a:extLst>
              <a:ext uri="{FF2B5EF4-FFF2-40B4-BE49-F238E27FC236}">
                <a16:creationId xmlns:a16="http://schemas.microsoft.com/office/drawing/2014/main" id="{B7C9A82B-DD81-450E-970E-C1C952151B9F}"/>
              </a:ext>
            </a:extLst>
          </p:cNvPr>
          <p:cNvPicPr>
            <a:picLocks noChangeAspect="1"/>
          </p:cNvPicPr>
          <p:nvPr/>
        </p:nvPicPr>
        <p:blipFill>
          <a:blip r:embed="rId2"/>
          <a:stretch>
            <a:fillRect/>
          </a:stretch>
        </p:blipFill>
        <p:spPr>
          <a:xfrm>
            <a:off x="413933" y="168275"/>
            <a:ext cx="3619500" cy="1266825"/>
          </a:xfrm>
          <a:prstGeom prst="rect">
            <a:avLst/>
          </a:prstGeom>
        </p:spPr>
      </p:pic>
    </p:spTree>
    <p:extLst>
      <p:ext uri="{BB962C8B-B14F-4D97-AF65-F5344CB8AC3E}">
        <p14:creationId xmlns:p14="http://schemas.microsoft.com/office/powerpoint/2010/main" val="1090886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3DD92-2D31-4797-8F4F-AF96A901DB61}"/>
              </a:ext>
            </a:extLst>
          </p:cNvPr>
          <p:cNvSpPr>
            <a:spLocks noGrp="1"/>
          </p:cNvSpPr>
          <p:nvPr>
            <p:ph type="title"/>
          </p:nvPr>
        </p:nvSpPr>
        <p:spPr/>
        <p:txBody>
          <a:bodyPr/>
          <a:lstStyle/>
          <a:p>
            <a:r>
              <a:rPr lang="en-US" dirty="0" err="1"/>
              <a:t>SignalR</a:t>
            </a:r>
            <a:r>
              <a:rPr lang="en-US" dirty="0"/>
              <a:t> Azure Service</a:t>
            </a:r>
          </a:p>
        </p:txBody>
      </p:sp>
      <p:sp>
        <p:nvSpPr>
          <p:cNvPr id="4" name="Text Placeholder 3">
            <a:extLst>
              <a:ext uri="{FF2B5EF4-FFF2-40B4-BE49-F238E27FC236}">
                <a16:creationId xmlns:a16="http://schemas.microsoft.com/office/drawing/2014/main" id="{B163C9E4-DE45-460D-9401-188624AC539D}"/>
              </a:ext>
            </a:extLst>
          </p:cNvPr>
          <p:cNvSpPr>
            <a:spLocks noGrp="1"/>
          </p:cNvSpPr>
          <p:nvPr>
            <p:ph type="body" sz="quarter" idx="12"/>
          </p:nvPr>
        </p:nvSpPr>
        <p:spPr>
          <a:xfrm>
            <a:off x="588263" y="1435100"/>
            <a:ext cx="11020988" cy="4154984"/>
          </a:xfrm>
        </p:spPr>
        <p:txBody>
          <a:bodyPr/>
          <a:lstStyle/>
          <a:p>
            <a:pPr marL="457200" indent="-457200">
              <a:buFont typeface="Arial" panose="020B0604020202020204" pitchFamily="34" charset="0"/>
              <a:buChar char="•"/>
            </a:pPr>
            <a:r>
              <a:rPr lang="en-US" dirty="0"/>
              <a:t>Based on </a:t>
            </a:r>
            <a:r>
              <a:rPr lang="en-US" dirty="0" err="1"/>
              <a:t>SignalR</a:t>
            </a:r>
            <a:r>
              <a:rPr lang="en-US" dirty="0"/>
              <a:t> ASP.NET Core Library</a:t>
            </a:r>
          </a:p>
          <a:p>
            <a:pPr marL="712788" lvl="1" indent="-457200">
              <a:buFont typeface="Arial" panose="020B0604020202020204" pitchFamily="34" charset="0"/>
              <a:buChar char="•"/>
            </a:pPr>
            <a:r>
              <a:rPr lang="en-US" dirty="0"/>
              <a:t>Fully native ASP.NET Core support</a:t>
            </a:r>
          </a:p>
          <a:p>
            <a:pPr marL="457200" indent="-457200">
              <a:buFont typeface="Arial" panose="020B0604020202020204" pitchFamily="34" charset="0"/>
              <a:buChar char="•"/>
            </a:pPr>
            <a:r>
              <a:rPr lang="en-US" dirty="0"/>
              <a:t>Designed for large-scale and multi instances</a:t>
            </a:r>
          </a:p>
          <a:p>
            <a:pPr marL="457200" indent="-457200">
              <a:buFont typeface="Arial" panose="020B0604020202020204" pitchFamily="34" charset="0"/>
              <a:buChar char="•"/>
            </a:pPr>
            <a:r>
              <a:rPr lang="en-US" dirty="0"/>
              <a:t>Off-prem, multi server hosting</a:t>
            </a:r>
          </a:p>
          <a:p>
            <a:pPr marL="457200" indent="-457200">
              <a:buFont typeface="Arial" panose="020B0604020202020204" pitchFamily="34" charset="0"/>
              <a:buChar char="•"/>
            </a:pPr>
            <a:r>
              <a:rPr lang="en-US" dirty="0"/>
              <a:t>Runs on Linux, Mac, and Windows</a:t>
            </a:r>
          </a:p>
          <a:p>
            <a:pPr marL="457200" indent="-457200">
              <a:buFont typeface="Arial" panose="020B0604020202020204" pitchFamily="34" charset="0"/>
              <a:buChar char="•"/>
            </a:pPr>
            <a:r>
              <a:rPr lang="en-US" dirty="0"/>
              <a:t>Works with apps hosted in Azure App Service, IIS, Nginx, Docker</a:t>
            </a:r>
          </a:p>
          <a:p>
            <a:pPr marL="457200" indent="-457200">
              <a:buFont typeface="Arial" panose="020B0604020202020204" pitchFamily="34" charset="0"/>
              <a:buChar char="•"/>
            </a:pPr>
            <a:r>
              <a:rPr lang="en-US" dirty="0"/>
              <a:t>Azure handles performance, scalability, and availability, plus </a:t>
            </a:r>
            <a:r>
              <a:rPr lang="en-US" dirty="0" err="1"/>
              <a:t>websocket</a:t>
            </a:r>
            <a:r>
              <a:rPr lang="en-US" dirty="0"/>
              <a:t> load balancing</a:t>
            </a:r>
          </a:p>
        </p:txBody>
      </p:sp>
    </p:spTree>
    <p:extLst>
      <p:ext uri="{BB962C8B-B14F-4D97-AF65-F5344CB8AC3E}">
        <p14:creationId xmlns:p14="http://schemas.microsoft.com/office/powerpoint/2010/main" val="106875436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9F55C-9655-4CBA-B6C8-34DE51A36F62}"/>
              </a:ext>
            </a:extLst>
          </p:cNvPr>
          <p:cNvSpPr>
            <a:spLocks noGrp="1"/>
          </p:cNvSpPr>
          <p:nvPr>
            <p:ph type="title"/>
          </p:nvPr>
        </p:nvSpPr>
        <p:spPr/>
        <p:txBody>
          <a:bodyPr/>
          <a:lstStyle/>
          <a:p>
            <a:r>
              <a:rPr lang="en-US" dirty="0" err="1"/>
              <a:t>SignalR</a:t>
            </a:r>
            <a:r>
              <a:rPr lang="en-US" dirty="0"/>
              <a:t> at Scale</a:t>
            </a:r>
          </a:p>
        </p:txBody>
      </p:sp>
      <p:pic>
        <p:nvPicPr>
          <p:cNvPr id="1026" name="Picture 2" descr="Clients connected to the service, servers connected to the service">
            <a:extLst>
              <a:ext uri="{FF2B5EF4-FFF2-40B4-BE49-F238E27FC236}">
                <a16:creationId xmlns:a16="http://schemas.microsoft.com/office/drawing/2014/main" id="{AF87F307-76A4-4195-A856-8CB4E16D0D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3169" y="2437521"/>
            <a:ext cx="5004962" cy="2833233"/>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A2D27F26-90F9-4049-BE85-C034168044F3}"/>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20619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3826F-A2D7-4389-A8B9-492BDD0E8C90}"/>
              </a:ext>
            </a:extLst>
          </p:cNvPr>
          <p:cNvSpPr>
            <a:spLocks noGrp="1"/>
          </p:cNvSpPr>
          <p:nvPr>
            <p:ph type="title"/>
          </p:nvPr>
        </p:nvSpPr>
        <p:spPr/>
        <p:txBody>
          <a:bodyPr/>
          <a:lstStyle/>
          <a:p>
            <a:r>
              <a:rPr lang="en-US" dirty="0" err="1"/>
              <a:t>SignalR</a:t>
            </a:r>
            <a:r>
              <a:rPr lang="en-US" dirty="0"/>
              <a:t> SDK Availability</a:t>
            </a:r>
          </a:p>
        </p:txBody>
      </p:sp>
      <p:sp>
        <p:nvSpPr>
          <p:cNvPr id="4" name="Text Placeholder 3">
            <a:extLst>
              <a:ext uri="{FF2B5EF4-FFF2-40B4-BE49-F238E27FC236}">
                <a16:creationId xmlns:a16="http://schemas.microsoft.com/office/drawing/2014/main" id="{EB1EF94A-1759-4E5F-8573-535F2633EA89}"/>
              </a:ext>
            </a:extLst>
          </p:cNvPr>
          <p:cNvSpPr>
            <a:spLocks noGrp="1"/>
          </p:cNvSpPr>
          <p:nvPr>
            <p:ph type="body" sz="quarter" idx="10"/>
          </p:nvPr>
        </p:nvSpPr>
        <p:spPr>
          <a:xfrm>
            <a:off x="584200" y="1435100"/>
            <a:ext cx="5212080" cy="1600438"/>
          </a:xfrm>
        </p:spPr>
        <p:txBody>
          <a:bodyPr/>
          <a:lstStyle/>
          <a:p>
            <a:r>
              <a:rPr lang="en-US" b="1" dirty="0"/>
              <a:t>Server (Hub)</a:t>
            </a:r>
          </a:p>
          <a:p>
            <a:pPr marL="457200" indent="-457200">
              <a:buFont typeface="Arial" panose="020B0604020202020204" pitchFamily="34" charset="0"/>
              <a:buChar char="•"/>
            </a:pPr>
            <a:r>
              <a:rPr lang="en-US" dirty="0"/>
              <a:t>.NET</a:t>
            </a:r>
          </a:p>
          <a:p>
            <a:pPr marL="457200" indent="-457200">
              <a:buFont typeface="Arial" panose="020B0604020202020204" pitchFamily="34" charset="0"/>
              <a:buChar char="•"/>
            </a:pPr>
            <a:r>
              <a:rPr lang="en-US" dirty="0"/>
              <a:t>Azure </a:t>
            </a:r>
            <a:r>
              <a:rPr lang="en-US" dirty="0" err="1"/>
              <a:t>SignalR</a:t>
            </a:r>
            <a:r>
              <a:rPr lang="en-US" dirty="0"/>
              <a:t> Service</a:t>
            </a:r>
          </a:p>
        </p:txBody>
      </p:sp>
      <p:sp>
        <p:nvSpPr>
          <p:cNvPr id="5" name="Text Placeholder 4">
            <a:extLst>
              <a:ext uri="{FF2B5EF4-FFF2-40B4-BE49-F238E27FC236}">
                <a16:creationId xmlns:a16="http://schemas.microsoft.com/office/drawing/2014/main" id="{BB1B69F7-93C5-4EE9-A9DF-08D0E7CB64B2}"/>
              </a:ext>
            </a:extLst>
          </p:cNvPr>
          <p:cNvSpPr>
            <a:spLocks noGrp="1"/>
          </p:cNvSpPr>
          <p:nvPr>
            <p:ph type="body" sz="quarter" idx="12"/>
          </p:nvPr>
        </p:nvSpPr>
        <p:spPr>
          <a:xfrm>
            <a:off x="6397171" y="1435100"/>
            <a:ext cx="5564170" cy="3200876"/>
          </a:xfrm>
        </p:spPr>
        <p:txBody>
          <a:bodyPr/>
          <a:lstStyle/>
          <a:p>
            <a:r>
              <a:rPr lang="en-US" b="1" dirty="0"/>
              <a:t>Client</a:t>
            </a:r>
          </a:p>
          <a:p>
            <a:pPr marL="457200" indent="-457200">
              <a:buFont typeface="Arial" panose="020B0604020202020204" pitchFamily="34" charset="0"/>
              <a:buChar char="•"/>
            </a:pPr>
            <a:r>
              <a:rPr lang="en-US" dirty="0"/>
              <a:t>.NET (ASP.NET, Xamarin, Windows, etc.) - .NET Standard</a:t>
            </a:r>
          </a:p>
          <a:p>
            <a:pPr marL="457200" indent="-457200">
              <a:buFont typeface="Arial" panose="020B0604020202020204" pitchFamily="34" charset="0"/>
              <a:buChar char="•"/>
            </a:pPr>
            <a:r>
              <a:rPr lang="en-US" dirty="0"/>
              <a:t>JavaScript/TypeScript</a:t>
            </a:r>
          </a:p>
          <a:p>
            <a:pPr marL="457200" indent="-457200">
              <a:buFont typeface="Arial" panose="020B0604020202020204" pitchFamily="34" charset="0"/>
              <a:buChar char="•"/>
            </a:pPr>
            <a:r>
              <a:rPr lang="en-US" dirty="0"/>
              <a:t>Java</a:t>
            </a:r>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899871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44666-B520-4FC3-BA91-D7D99CF4BA7E}"/>
              </a:ext>
            </a:extLst>
          </p:cNvPr>
          <p:cNvSpPr>
            <a:spLocks noGrp="1"/>
          </p:cNvSpPr>
          <p:nvPr>
            <p:ph type="title"/>
          </p:nvPr>
        </p:nvSpPr>
        <p:spPr/>
        <p:txBody>
          <a:bodyPr/>
          <a:lstStyle/>
          <a:p>
            <a:r>
              <a:rPr lang="en-US" dirty="0"/>
              <a:t>Send to Others</a:t>
            </a:r>
          </a:p>
        </p:txBody>
      </p:sp>
      <p:pic>
        <p:nvPicPr>
          <p:cNvPr id="11" name="Graphic 10" descr="Server">
            <a:extLst>
              <a:ext uri="{FF2B5EF4-FFF2-40B4-BE49-F238E27FC236}">
                <a16:creationId xmlns:a16="http://schemas.microsoft.com/office/drawing/2014/main" id="{AD435858-DAD9-4E7D-9DD0-395E02D77E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88090" y="4481163"/>
            <a:ext cx="1296065" cy="1296065"/>
          </a:xfrm>
          <a:prstGeom prst="rect">
            <a:avLst/>
          </a:prstGeom>
        </p:spPr>
      </p:pic>
      <p:pic>
        <p:nvPicPr>
          <p:cNvPr id="13" name="Graphic 12" descr="Internet">
            <a:extLst>
              <a:ext uri="{FF2B5EF4-FFF2-40B4-BE49-F238E27FC236}">
                <a16:creationId xmlns:a16="http://schemas.microsoft.com/office/drawing/2014/main" id="{981CCB17-9060-4C52-B55D-E353610176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67592" y="4481163"/>
            <a:ext cx="1234297" cy="1234297"/>
          </a:xfrm>
          <a:prstGeom prst="rect">
            <a:avLst/>
          </a:prstGeom>
        </p:spPr>
      </p:pic>
      <p:pic>
        <p:nvPicPr>
          <p:cNvPr id="15" name="Graphic 14" descr="Smart Phone">
            <a:extLst>
              <a:ext uri="{FF2B5EF4-FFF2-40B4-BE49-F238E27FC236}">
                <a16:creationId xmlns:a16="http://schemas.microsoft.com/office/drawing/2014/main" id="{C54BD017-FBCA-42ED-9E98-2A2BE66E704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14950" y="2563803"/>
            <a:ext cx="1234297" cy="1234297"/>
          </a:xfrm>
          <a:prstGeom prst="rect">
            <a:avLst/>
          </a:prstGeom>
        </p:spPr>
      </p:pic>
      <p:pic>
        <p:nvPicPr>
          <p:cNvPr id="17" name="Graphic 16" descr="Tablet">
            <a:extLst>
              <a:ext uri="{FF2B5EF4-FFF2-40B4-BE49-F238E27FC236}">
                <a16:creationId xmlns:a16="http://schemas.microsoft.com/office/drawing/2014/main" id="{3C427123-16CB-4CDA-80B8-FFA2B483E41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99276" y="4512046"/>
            <a:ext cx="1234297" cy="1234297"/>
          </a:xfrm>
          <a:prstGeom prst="rect">
            <a:avLst/>
          </a:prstGeom>
        </p:spPr>
      </p:pic>
      <p:cxnSp>
        <p:nvCxnSpPr>
          <p:cNvPr id="21" name="Straight Arrow Connector 20">
            <a:extLst>
              <a:ext uri="{FF2B5EF4-FFF2-40B4-BE49-F238E27FC236}">
                <a16:creationId xmlns:a16="http://schemas.microsoft.com/office/drawing/2014/main" id="{B7A607BB-39C1-493A-BFC4-1159618E7A1B}"/>
              </a:ext>
            </a:extLst>
          </p:cNvPr>
          <p:cNvCxnSpPr>
            <a:stCxn id="13" idx="3"/>
            <a:endCxn id="11" idx="1"/>
          </p:cNvCxnSpPr>
          <p:nvPr/>
        </p:nvCxnSpPr>
        <p:spPr>
          <a:xfrm>
            <a:off x="3101889" y="5098312"/>
            <a:ext cx="2486201" cy="30884"/>
          </a:xfrm>
          <a:prstGeom prst="straightConnector1">
            <a:avLst/>
          </a:prstGeom>
          <a:ln w="76200">
            <a:headEnd type="none" w="lg" len="med"/>
            <a:tailEnd type="triangle"/>
          </a:ln>
        </p:spPr>
        <p:style>
          <a:lnRef idx="1">
            <a:schemeClr val="accent3"/>
          </a:lnRef>
          <a:fillRef idx="0">
            <a:schemeClr val="accent3"/>
          </a:fillRef>
          <a:effectRef idx="0">
            <a:schemeClr val="accent3"/>
          </a:effectRef>
          <a:fontRef idx="minor">
            <a:schemeClr val="tx1"/>
          </a:fontRef>
        </p:style>
      </p:cxnSp>
      <p:sp>
        <p:nvSpPr>
          <p:cNvPr id="22" name="TextBox 21">
            <a:extLst>
              <a:ext uri="{FF2B5EF4-FFF2-40B4-BE49-F238E27FC236}">
                <a16:creationId xmlns:a16="http://schemas.microsoft.com/office/drawing/2014/main" id="{3CA7EA02-7686-4E10-8883-8B7006030C3D}"/>
              </a:ext>
            </a:extLst>
          </p:cNvPr>
          <p:cNvSpPr txBox="1"/>
          <p:nvPr/>
        </p:nvSpPr>
        <p:spPr>
          <a:xfrm>
            <a:off x="3508427" y="5246516"/>
            <a:ext cx="172994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Send Message</a:t>
            </a:r>
          </a:p>
        </p:txBody>
      </p:sp>
      <p:sp>
        <p:nvSpPr>
          <p:cNvPr id="25" name="TextBox 24">
            <a:extLst>
              <a:ext uri="{FF2B5EF4-FFF2-40B4-BE49-F238E27FC236}">
                <a16:creationId xmlns:a16="http://schemas.microsoft.com/office/drawing/2014/main" id="{758DDA4C-784A-42C2-A982-A4DFA79B2E7A}"/>
              </a:ext>
            </a:extLst>
          </p:cNvPr>
          <p:cNvSpPr txBox="1"/>
          <p:nvPr/>
        </p:nvSpPr>
        <p:spPr>
          <a:xfrm>
            <a:off x="5465199" y="5746345"/>
            <a:ext cx="1541846" cy="615553"/>
          </a:xfrm>
          <a:prstGeom prst="rect">
            <a:avLst/>
          </a:prstGeom>
          <a:noFill/>
        </p:spPr>
        <p:txBody>
          <a:bodyPr wrap="square" lIns="0" tIns="0" rIns="0" bIns="0" rtlCol="0">
            <a:spAutoFit/>
          </a:bodyPr>
          <a:lstStyle/>
          <a:p>
            <a:pPr algn="ctr"/>
            <a:r>
              <a:rPr lang="en-US" sz="2000" dirty="0" err="1">
                <a:gradFill>
                  <a:gsLst>
                    <a:gs pos="2917">
                      <a:schemeClr val="tx1"/>
                    </a:gs>
                    <a:gs pos="30000">
                      <a:schemeClr val="tx1"/>
                    </a:gs>
                  </a:gsLst>
                  <a:lin ang="5400000" scaled="0"/>
                </a:gradFill>
              </a:rPr>
              <a:t>SignalR</a:t>
            </a:r>
            <a:endParaRPr lang="en-US" sz="2000" dirty="0">
              <a:gradFill>
                <a:gsLst>
                  <a:gs pos="2917">
                    <a:schemeClr val="tx1"/>
                  </a:gs>
                  <a:gs pos="30000">
                    <a:schemeClr val="tx1"/>
                  </a:gs>
                </a:gsLst>
                <a:lin ang="5400000" scaled="0"/>
              </a:gradFill>
            </a:endParaRPr>
          </a:p>
          <a:p>
            <a:pPr algn="ctr"/>
            <a:r>
              <a:rPr lang="en-US" sz="2000" dirty="0">
                <a:gradFill>
                  <a:gsLst>
                    <a:gs pos="2917">
                      <a:schemeClr val="tx1"/>
                    </a:gs>
                    <a:gs pos="30000">
                      <a:schemeClr val="tx1"/>
                    </a:gs>
                  </a:gsLst>
                  <a:lin ang="5400000" scaled="0"/>
                </a:gradFill>
              </a:rPr>
              <a:t>HUB</a:t>
            </a:r>
          </a:p>
        </p:txBody>
      </p:sp>
      <p:cxnSp>
        <p:nvCxnSpPr>
          <p:cNvPr id="27" name="Straight Arrow Connector 26">
            <a:extLst>
              <a:ext uri="{FF2B5EF4-FFF2-40B4-BE49-F238E27FC236}">
                <a16:creationId xmlns:a16="http://schemas.microsoft.com/office/drawing/2014/main" id="{B5DB94D6-BE67-4E2B-B120-86E25F9E652E}"/>
              </a:ext>
            </a:extLst>
          </p:cNvPr>
          <p:cNvCxnSpPr>
            <a:cxnSpLocks/>
            <a:stCxn id="11" idx="0"/>
            <a:endCxn id="15" idx="2"/>
          </p:cNvCxnSpPr>
          <p:nvPr/>
        </p:nvCxnSpPr>
        <p:spPr>
          <a:xfrm flipH="1" flipV="1">
            <a:off x="6232099" y="3798100"/>
            <a:ext cx="4024" cy="683063"/>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FE31F94-70BD-4A4A-9521-2DA57D0E77B0}"/>
              </a:ext>
            </a:extLst>
          </p:cNvPr>
          <p:cNvCxnSpPr>
            <a:cxnSpLocks/>
            <a:stCxn id="11" idx="3"/>
            <a:endCxn id="17" idx="1"/>
          </p:cNvCxnSpPr>
          <p:nvPr/>
        </p:nvCxnSpPr>
        <p:spPr>
          <a:xfrm flipV="1">
            <a:off x="6884155" y="5129195"/>
            <a:ext cx="1715121" cy="1"/>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2520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22" presetClass="entr" presetSubtype="8"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down)">
                                      <p:cBhvr>
                                        <p:cTn id="15" dur="500"/>
                                        <p:tgtEl>
                                          <p:spTgt spid="27"/>
                                        </p:tgtEl>
                                      </p:cBhvr>
                                    </p:animEffect>
                                  </p:childTnLst>
                                </p:cTn>
                              </p:par>
                              <p:par>
                                <p:cTn id="16" presetID="22" presetClass="entr" presetSubtype="8" fill="hold"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44666-B520-4FC3-BA91-D7D99CF4BA7E}"/>
              </a:ext>
            </a:extLst>
          </p:cNvPr>
          <p:cNvSpPr>
            <a:spLocks noGrp="1"/>
          </p:cNvSpPr>
          <p:nvPr>
            <p:ph type="title"/>
          </p:nvPr>
        </p:nvSpPr>
        <p:spPr/>
        <p:txBody>
          <a:bodyPr/>
          <a:lstStyle/>
          <a:p>
            <a:r>
              <a:rPr lang="en-US" dirty="0"/>
              <a:t>Send </a:t>
            </a:r>
            <a:r>
              <a:rPr lang="en-US"/>
              <a:t>to Group</a:t>
            </a:r>
          </a:p>
        </p:txBody>
      </p:sp>
      <p:pic>
        <p:nvPicPr>
          <p:cNvPr id="11" name="Graphic 10" descr="Server">
            <a:extLst>
              <a:ext uri="{FF2B5EF4-FFF2-40B4-BE49-F238E27FC236}">
                <a16:creationId xmlns:a16="http://schemas.microsoft.com/office/drawing/2014/main" id="{AD435858-DAD9-4E7D-9DD0-395E02D77E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88090" y="4481163"/>
            <a:ext cx="1296065" cy="1296065"/>
          </a:xfrm>
          <a:prstGeom prst="rect">
            <a:avLst/>
          </a:prstGeom>
        </p:spPr>
      </p:pic>
      <p:pic>
        <p:nvPicPr>
          <p:cNvPr id="13" name="Graphic 12" descr="Internet">
            <a:extLst>
              <a:ext uri="{FF2B5EF4-FFF2-40B4-BE49-F238E27FC236}">
                <a16:creationId xmlns:a16="http://schemas.microsoft.com/office/drawing/2014/main" id="{981CCB17-9060-4C52-B55D-E353610176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67592" y="4481163"/>
            <a:ext cx="1234297" cy="1234297"/>
          </a:xfrm>
          <a:prstGeom prst="rect">
            <a:avLst/>
          </a:prstGeom>
        </p:spPr>
      </p:pic>
      <p:pic>
        <p:nvPicPr>
          <p:cNvPr id="15" name="Graphic 14" descr="Smart Phone">
            <a:extLst>
              <a:ext uri="{FF2B5EF4-FFF2-40B4-BE49-F238E27FC236}">
                <a16:creationId xmlns:a16="http://schemas.microsoft.com/office/drawing/2014/main" id="{C54BD017-FBCA-42ED-9E98-2A2BE66E704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14950" y="2563803"/>
            <a:ext cx="1234297" cy="1234297"/>
          </a:xfrm>
          <a:prstGeom prst="rect">
            <a:avLst/>
          </a:prstGeom>
        </p:spPr>
      </p:pic>
      <p:pic>
        <p:nvPicPr>
          <p:cNvPr id="17" name="Graphic 16" descr="Tablet">
            <a:extLst>
              <a:ext uri="{FF2B5EF4-FFF2-40B4-BE49-F238E27FC236}">
                <a16:creationId xmlns:a16="http://schemas.microsoft.com/office/drawing/2014/main" id="{3C427123-16CB-4CDA-80B8-FFA2B483E41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99276" y="4512046"/>
            <a:ext cx="1234297" cy="1234297"/>
          </a:xfrm>
          <a:prstGeom prst="rect">
            <a:avLst/>
          </a:prstGeom>
        </p:spPr>
      </p:pic>
      <p:cxnSp>
        <p:nvCxnSpPr>
          <p:cNvPr id="21" name="Straight Arrow Connector 20">
            <a:extLst>
              <a:ext uri="{FF2B5EF4-FFF2-40B4-BE49-F238E27FC236}">
                <a16:creationId xmlns:a16="http://schemas.microsoft.com/office/drawing/2014/main" id="{B7A607BB-39C1-493A-BFC4-1159618E7A1B}"/>
              </a:ext>
            </a:extLst>
          </p:cNvPr>
          <p:cNvCxnSpPr>
            <a:stCxn id="13" idx="3"/>
            <a:endCxn id="11" idx="1"/>
          </p:cNvCxnSpPr>
          <p:nvPr/>
        </p:nvCxnSpPr>
        <p:spPr>
          <a:xfrm>
            <a:off x="3101889" y="5098312"/>
            <a:ext cx="2486201" cy="30884"/>
          </a:xfrm>
          <a:prstGeom prst="straightConnector1">
            <a:avLst/>
          </a:prstGeom>
          <a:ln w="76200">
            <a:headEnd type="none" w="lg" len="med"/>
            <a:tailEnd type="triangle"/>
          </a:ln>
        </p:spPr>
        <p:style>
          <a:lnRef idx="1">
            <a:schemeClr val="accent3"/>
          </a:lnRef>
          <a:fillRef idx="0">
            <a:schemeClr val="accent3"/>
          </a:fillRef>
          <a:effectRef idx="0">
            <a:schemeClr val="accent3"/>
          </a:effectRef>
          <a:fontRef idx="minor">
            <a:schemeClr val="tx1"/>
          </a:fontRef>
        </p:style>
      </p:cxnSp>
      <p:sp>
        <p:nvSpPr>
          <p:cNvPr id="22" name="TextBox 21">
            <a:extLst>
              <a:ext uri="{FF2B5EF4-FFF2-40B4-BE49-F238E27FC236}">
                <a16:creationId xmlns:a16="http://schemas.microsoft.com/office/drawing/2014/main" id="{3CA7EA02-7686-4E10-8883-8B7006030C3D}"/>
              </a:ext>
            </a:extLst>
          </p:cNvPr>
          <p:cNvSpPr txBox="1"/>
          <p:nvPr/>
        </p:nvSpPr>
        <p:spPr>
          <a:xfrm>
            <a:off x="3508427" y="5246516"/>
            <a:ext cx="172994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rPr>
              <a:t>Send Message</a:t>
            </a:r>
          </a:p>
        </p:txBody>
      </p:sp>
      <p:sp>
        <p:nvSpPr>
          <p:cNvPr id="25" name="TextBox 24">
            <a:extLst>
              <a:ext uri="{FF2B5EF4-FFF2-40B4-BE49-F238E27FC236}">
                <a16:creationId xmlns:a16="http://schemas.microsoft.com/office/drawing/2014/main" id="{758DDA4C-784A-42C2-A982-A4DFA79B2E7A}"/>
              </a:ext>
            </a:extLst>
          </p:cNvPr>
          <p:cNvSpPr txBox="1"/>
          <p:nvPr/>
        </p:nvSpPr>
        <p:spPr>
          <a:xfrm>
            <a:off x="5465199" y="5746345"/>
            <a:ext cx="1541846" cy="615553"/>
          </a:xfrm>
          <a:prstGeom prst="rect">
            <a:avLst/>
          </a:prstGeom>
          <a:noFill/>
        </p:spPr>
        <p:txBody>
          <a:bodyPr wrap="square" lIns="0" tIns="0" rIns="0" bIns="0" rtlCol="0">
            <a:spAutoFit/>
          </a:bodyPr>
          <a:lstStyle/>
          <a:p>
            <a:pPr algn="ctr"/>
            <a:r>
              <a:rPr lang="en-US" sz="2000" dirty="0" err="1">
                <a:gradFill>
                  <a:gsLst>
                    <a:gs pos="2917">
                      <a:schemeClr val="tx1"/>
                    </a:gs>
                    <a:gs pos="30000">
                      <a:schemeClr val="tx1"/>
                    </a:gs>
                  </a:gsLst>
                  <a:lin ang="5400000" scaled="0"/>
                </a:gradFill>
              </a:rPr>
              <a:t>SignalR</a:t>
            </a:r>
            <a:endParaRPr lang="en-US" sz="2000" dirty="0">
              <a:gradFill>
                <a:gsLst>
                  <a:gs pos="2917">
                    <a:schemeClr val="tx1"/>
                  </a:gs>
                  <a:gs pos="30000">
                    <a:schemeClr val="tx1"/>
                  </a:gs>
                </a:gsLst>
                <a:lin ang="5400000" scaled="0"/>
              </a:gradFill>
            </a:endParaRPr>
          </a:p>
          <a:p>
            <a:pPr algn="ctr"/>
            <a:r>
              <a:rPr lang="en-US" sz="2000" dirty="0">
                <a:gradFill>
                  <a:gsLst>
                    <a:gs pos="2917">
                      <a:schemeClr val="tx1"/>
                    </a:gs>
                    <a:gs pos="30000">
                      <a:schemeClr val="tx1"/>
                    </a:gs>
                  </a:gsLst>
                  <a:lin ang="5400000" scaled="0"/>
                </a:gradFill>
              </a:rPr>
              <a:t>HUB</a:t>
            </a:r>
          </a:p>
        </p:txBody>
      </p:sp>
      <p:cxnSp>
        <p:nvCxnSpPr>
          <p:cNvPr id="27" name="Straight Arrow Connector 26">
            <a:extLst>
              <a:ext uri="{FF2B5EF4-FFF2-40B4-BE49-F238E27FC236}">
                <a16:creationId xmlns:a16="http://schemas.microsoft.com/office/drawing/2014/main" id="{B5DB94D6-BE67-4E2B-B120-86E25F9E652E}"/>
              </a:ext>
            </a:extLst>
          </p:cNvPr>
          <p:cNvCxnSpPr>
            <a:cxnSpLocks/>
            <a:stCxn id="11" idx="0"/>
            <a:endCxn id="15" idx="2"/>
          </p:cNvCxnSpPr>
          <p:nvPr/>
        </p:nvCxnSpPr>
        <p:spPr>
          <a:xfrm flipH="1" flipV="1">
            <a:off x="6232099" y="3798100"/>
            <a:ext cx="4024" cy="683063"/>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675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22" presetClass="entr" presetSubtype="8"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down)">
                                      <p:cBhvr>
                                        <p:cTn id="1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F100E-830E-4929-A8F7-8BB56B70FC01}"/>
              </a:ext>
            </a:extLst>
          </p:cNvPr>
          <p:cNvSpPr>
            <a:spLocks noGrp="1"/>
          </p:cNvSpPr>
          <p:nvPr>
            <p:ph type="title"/>
          </p:nvPr>
        </p:nvSpPr>
        <p:spPr/>
        <p:txBody>
          <a:bodyPr/>
          <a:lstStyle/>
          <a:p>
            <a:r>
              <a:rPr lang="en-US" dirty="0" err="1"/>
              <a:t>XamChat</a:t>
            </a:r>
            <a:r>
              <a:rPr lang="en-US" dirty="0"/>
              <a:t>!</a:t>
            </a:r>
          </a:p>
        </p:txBody>
      </p:sp>
      <p:sp>
        <p:nvSpPr>
          <p:cNvPr id="3" name="Text Placeholder 2">
            <a:extLst>
              <a:ext uri="{FF2B5EF4-FFF2-40B4-BE49-F238E27FC236}">
                <a16:creationId xmlns:a16="http://schemas.microsoft.com/office/drawing/2014/main" id="{0A36B4AE-0060-49EC-974B-BB73C67B994D}"/>
              </a:ext>
            </a:extLst>
          </p:cNvPr>
          <p:cNvSpPr>
            <a:spLocks noGrp="1"/>
          </p:cNvSpPr>
          <p:nvPr>
            <p:ph type="body" sz="quarter" idx="12"/>
          </p:nvPr>
        </p:nvSpPr>
        <p:spPr/>
        <p:txBody>
          <a:bodyPr/>
          <a:lstStyle/>
          <a:p>
            <a:r>
              <a:rPr lang="en-US" dirty="0"/>
              <a:t>Demo</a:t>
            </a:r>
          </a:p>
        </p:txBody>
      </p:sp>
      <p:pic>
        <p:nvPicPr>
          <p:cNvPr id="5" name="Picture 4" descr="A screenshot of a cell phone&#10;&#10;Description automatically generated">
            <a:extLst>
              <a:ext uri="{FF2B5EF4-FFF2-40B4-BE49-F238E27FC236}">
                <a16:creationId xmlns:a16="http://schemas.microsoft.com/office/drawing/2014/main" id="{53A58E5B-3C88-4B51-8EA8-B84DEF9E7EFA}"/>
              </a:ext>
            </a:extLst>
          </p:cNvPr>
          <p:cNvPicPr>
            <a:picLocks noChangeAspect="1"/>
          </p:cNvPicPr>
          <p:nvPr/>
        </p:nvPicPr>
        <p:blipFill>
          <a:blip r:embed="rId2"/>
          <a:stretch>
            <a:fillRect/>
          </a:stretch>
        </p:blipFill>
        <p:spPr>
          <a:xfrm>
            <a:off x="4864438" y="875229"/>
            <a:ext cx="2871556" cy="5107541"/>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DE289E30-4DB3-4F39-81AF-D59C20EA2933}"/>
              </a:ext>
            </a:extLst>
          </p:cNvPr>
          <p:cNvPicPr>
            <a:picLocks noChangeAspect="1"/>
          </p:cNvPicPr>
          <p:nvPr/>
        </p:nvPicPr>
        <p:blipFill>
          <a:blip r:embed="rId3"/>
          <a:stretch>
            <a:fillRect/>
          </a:stretch>
        </p:blipFill>
        <p:spPr>
          <a:xfrm>
            <a:off x="8149927" y="875228"/>
            <a:ext cx="2553771" cy="5107542"/>
          </a:xfrm>
          <a:prstGeom prst="rect">
            <a:avLst/>
          </a:prstGeom>
        </p:spPr>
      </p:pic>
    </p:spTree>
    <p:extLst>
      <p:ext uri="{BB962C8B-B14F-4D97-AF65-F5344CB8AC3E}">
        <p14:creationId xmlns:p14="http://schemas.microsoft.com/office/powerpoint/2010/main" val="3006083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F9E6A-FCCF-40B0-9802-403A83533547}"/>
              </a:ext>
            </a:extLst>
          </p:cNvPr>
          <p:cNvSpPr>
            <a:spLocks noGrp="1"/>
          </p:cNvSpPr>
          <p:nvPr>
            <p:ph type="title"/>
          </p:nvPr>
        </p:nvSpPr>
        <p:spPr/>
        <p:txBody>
          <a:bodyPr/>
          <a:lstStyle/>
          <a:p>
            <a:r>
              <a:rPr lang="en-US" dirty="0"/>
              <a:t>Basic Local </a:t>
            </a:r>
            <a:r>
              <a:rPr lang="en-US" dirty="0" err="1"/>
              <a:t>SignalR</a:t>
            </a:r>
            <a:r>
              <a:rPr lang="en-US" dirty="0"/>
              <a:t> Chat App</a:t>
            </a:r>
          </a:p>
        </p:txBody>
      </p:sp>
    </p:spTree>
    <p:extLst>
      <p:ext uri="{BB962C8B-B14F-4D97-AF65-F5344CB8AC3E}">
        <p14:creationId xmlns:p14="http://schemas.microsoft.com/office/powerpoint/2010/main" val="427089533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F9E6A-FCCF-40B0-9802-403A83533547}"/>
              </a:ext>
            </a:extLst>
          </p:cNvPr>
          <p:cNvSpPr>
            <a:spLocks noGrp="1"/>
          </p:cNvSpPr>
          <p:nvPr>
            <p:ph type="title"/>
          </p:nvPr>
        </p:nvSpPr>
        <p:spPr>
          <a:xfrm>
            <a:off x="2526363" y="2084172"/>
            <a:ext cx="9396397" cy="3443058"/>
          </a:xfrm>
        </p:spPr>
        <p:txBody>
          <a:bodyPr/>
          <a:lstStyle/>
          <a:p>
            <a:r>
              <a:rPr lang="en-US" dirty="0"/>
              <a:t>Local </a:t>
            </a:r>
            <a:r>
              <a:rPr lang="en-US" dirty="0" err="1"/>
              <a:t>SignalR</a:t>
            </a:r>
            <a:r>
              <a:rPr lang="en-US" dirty="0"/>
              <a:t> Hub using Azure </a:t>
            </a:r>
            <a:r>
              <a:rPr lang="en-US" dirty="0" err="1"/>
              <a:t>SignalR</a:t>
            </a:r>
            <a:r>
              <a:rPr lang="en-US" dirty="0"/>
              <a:t> Service</a:t>
            </a:r>
          </a:p>
        </p:txBody>
      </p:sp>
    </p:spTree>
    <p:extLst>
      <p:ext uri="{BB962C8B-B14F-4D97-AF65-F5344CB8AC3E}">
        <p14:creationId xmlns:p14="http://schemas.microsoft.com/office/powerpoint/2010/main" val="245164406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71452D-5A95-402B-866D-4E8A9C6B6BC5}"/>
              </a:ext>
            </a:extLst>
          </p:cNvPr>
          <p:cNvSpPr>
            <a:spLocks noGrp="1"/>
          </p:cNvSpPr>
          <p:nvPr>
            <p:ph type="title"/>
          </p:nvPr>
        </p:nvSpPr>
        <p:spPr>
          <a:xfrm>
            <a:off x="589044" y="457622"/>
            <a:ext cx="11016957" cy="553920"/>
          </a:xfrm>
        </p:spPr>
        <p:txBody>
          <a:bodyPr/>
          <a:lstStyle/>
          <a:p>
            <a:r>
              <a:rPr lang="en-US" dirty="0"/>
              <a:t>.NET: Your platform for building </a:t>
            </a:r>
            <a:r>
              <a:rPr lang="en-US" b="1" dirty="0"/>
              <a:t>anything</a:t>
            </a:r>
          </a:p>
        </p:txBody>
      </p:sp>
      <p:sp>
        <p:nvSpPr>
          <p:cNvPr id="5" name="Oval 4">
            <a:extLst>
              <a:ext uri="{FF2B5EF4-FFF2-40B4-BE49-F238E27FC236}">
                <a16:creationId xmlns:a16="http://schemas.microsoft.com/office/drawing/2014/main" id="{449EF9F5-03AE-4D47-94BE-20500D4D9CB2}"/>
              </a:ext>
            </a:extLst>
          </p:cNvPr>
          <p:cNvSpPr>
            <a:spLocks noChangeAspect="1"/>
          </p:cNvSpPr>
          <p:nvPr/>
        </p:nvSpPr>
        <p:spPr bwMode="auto">
          <a:xfrm>
            <a:off x="943707"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6" name="Oval 5">
            <a:extLst>
              <a:ext uri="{FF2B5EF4-FFF2-40B4-BE49-F238E27FC236}">
                <a16:creationId xmlns:a16="http://schemas.microsoft.com/office/drawing/2014/main" id="{CBB7AF1F-45EF-42FD-A5E7-874EA38EA4E9}"/>
              </a:ext>
            </a:extLst>
          </p:cNvPr>
          <p:cNvSpPr>
            <a:spLocks noChangeAspect="1"/>
          </p:cNvSpPr>
          <p:nvPr/>
        </p:nvSpPr>
        <p:spPr bwMode="auto">
          <a:xfrm>
            <a:off x="9876890"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7" name="Oval 6">
            <a:extLst>
              <a:ext uri="{FF2B5EF4-FFF2-40B4-BE49-F238E27FC236}">
                <a16:creationId xmlns:a16="http://schemas.microsoft.com/office/drawing/2014/main" id="{D2620D5F-894A-4A4E-9A19-339163FF256D}"/>
              </a:ext>
            </a:extLst>
          </p:cNvPr>
          <p:cNvSpPr>
            <a:spLocks noChangeAspect="1"/>
          </p:cNvSpPr>
          <p:nvPr/>
        </p:nvSpPr>
        <p:spPr bwMode="auto">
          <a:xfrm>
            <a:off x="2432570"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8" name="Oval 7">
            <a:extLst>
              <a:ext uri="{FF2B5EF4-FFF2-40B4-BE49-F238E27FC236}">
                <a16:creationId xmlns:a16="http://schemas.microsoft.com/office/drawing/2014/main" id="{C4720A29-088E-4F3B-B16D-7A73BDB81E0E}"/>
              </a:ext>
            </a:extLst>
          </p:cNvPr>
          <p:cNvSpPr>
            <a:spLocks noChangeAspect="1"/>
          </p:cNvSpPr>
          <p:nvPr/>
        </p:nvSpPr>
        <p:spPr bwMode="auto">
          <a:xfrm>
            <a:off x="3921434"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9" name="Oval 8">
            <a:extLst>
              <a:ext uri="{FF2B5EF4-FFF2-40B4-BE49-F238E27FC236}">
                <a16:creationId xmlns:a16="http://schemas.microsoft.com/office/drawing/2014/main" id="{1CFD6DFC-0994-411E-8EEA-5390321848A5}"/>
              </a:ext>
            </a:extLst>
          </p:cNvPr>
          <p:cNvSpPr>
            <a:spLocks noChangeAspect="1"/>
          </p:cNvSpPr>
          <p:nvPr/>
        </p:nvSpPr>
        <p:spPr bwMode="auto">
          <a:xfrm>
            <a:off x="5410298"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0" name="Oval 9">
            <a:extLst>
              <a:ext uri="{FF2B5EF4-FFF2-40B4-BE49-F238E27FC236}">
                <a16:creationId xmlns:a16="http://schemas.microsoft.com/office/drawing/2014/main" id="{6001B250-F505-47E5-A8BC-654D9138DF08}"/>
              </a:ext>
            </a:extLst>
          </p:cNvPr>
          <p:cNvSpPr>
            <a:spLocks noChangeAspect="1"/>
          </p:cNvSpPr>
          <p:nvPr/>
        </p:nvSpPr>
        <p:spPr bwMode="auto">
          <a:xfrm>
            <a:off x="6899162"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1" name="Oval 10">
            <a:extLst>
              <a:ext uri="{FF2B5EF4-FFF2-40B4-BE49-F238E27FC236}">
                <a16:creationId xmlns:a16="http://schemas.microsoft.com/office/drawing/2014/main" id="{B84A28D8-1A99-4417-9B68-1AA85009A9F0}"/>
              </a:ext>
            </a:extLst>
          </p:cNvPr>
          <p:cNvSpPr>
            <a:spLocks noChangeAspect="1"/>
          </p:cNvSpPr>
          <p:nvPr/>
        </p:nvSpPr>
        <p:spPr bwMode="auto">
          <a:xfrm>
            <a:off x="8388026"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4" name="Rectangle 13">
            <a:extLst>
              <a:ext uri="{FF2B5EF4-FFF2-40B4-BE49-F238E27FC236}">
                <a16:creationId xmlns:a16="http://schemas.microsoft.com/office/drawing/2014/main" id="{5CAA0D42-D639-41CB-8A11-BA6A873CD549}"/>
              </a:ext>
            </a:extLst>
          </p:cNvPr>
          <p:cNvSpPr/>
          <p:nvPr/>
        </p:nvSpPr>
        <p:spPr bwMode="auto">
          <a:xfrm>
            <a:off x="943706"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Desktop</a:t>
            </a:r>
          </a:p>
        </p:txBody>
      </p:sp>
      <p:sp>
        <p:nvSpPr>
          <p:cNvPr id="15" name="Rectangle 14">
            <a:extLst>
              <a:ext uri="{FF2B5EF4-FFF2-40B4-BE49-F238E27FC236}">
                <a16:creationId xmlns:a16="http://schemas.microsoft.com/office/drawing/2014/main" id="{2EEF61DB-81E6-409C-8D7B-115A845C9E8C}"/>
              </a:ext>
            </a:extLst>
          </p:cNvPr>
          <p:cNvSpPr/>
          <p:nvPr/>
        </p:nvSpPr>
        <p:spPr bwMode="auto">
          <a:xfrm>
            <a:off x="2432571"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Web</a:t>
            </a:r>
          </a:p>
        </p:txBody>
      </p:sp>
      <p:sp>
        <p:nvSpPr>
          <p:cNvPr id="16" name="Rectangle 15">
            <a:extLst>
              <a:ext uri="{FF2B5EF4-FFF2-40B4-BE49-F238E27FC236}">
                <a16:creationId xmlns:a16="http://schemas.microsoft.com/office/drawing/2014/main" id="{BE9CE393-D1E1-4DBD-AC49-D9F24799CE1B}"/>
              </a:ext>
            </a:extLst>
          </p:cNvPr>
          <p:cNvSpPr/>
          <p:nvPr/>
        </p:nvSpPr>
        <p:spPr bwMode="auto">
          <a:xfrm>
            <a:off x="3921434"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Cloud</a:t>
            </a:r>
          </a:p>
        </p:txBody>
      </p:sp>
      <p:sp>
        <p:nvSpPr>
          <p:cNvPr id="17" name="Rectangle 16">
            <a:extLst>
              <a:ext uri="{FF2B5EF4-FFF2-40B4-BE49-F238E27FC236}">
                <a16:creationId xmlns:a16="http://schemas.microsoft.com/office/drawing/2014/main" id="{9E035F28-20C2-4F89-91E7-7C59D9A8A645}"/>
              </a:ext>
            </a:extLst>
          </p:cNvPr>
          <p:cNvSpPr/>
          <p:nvPr/>
        </p:nvSpPr>
        <p:spPr bwMode="auto">
          <a:xfrm>
            <a:off x="5410298"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Mobile</a:t>
            </a:r>
          </a:p>
        </p:txBody>
      </p:sp>
      <p:sp>
        <p:nvSpPr>
          <p:cNvPr id="18" name="Rectangle 17">
            <a:extLst>
              <a:ext uri="{FF2B5EF4-FFF2-40B4-BE49-F238E27FC236}">
                <a16:creationId xmlns:a16="http://schemas.microsoft.com/office/drawing/2014/main" id="{6526F369-F059-4227-8833-FB2632D5CAA1}"/>
              </a:ext>
            </a:extLst>
          </p:cNvPr>
          <p:cNvSpPr/>
          <p:nvPr/>
        </p:nvSpPr>
        <p:spPr bwMode="auto">
          <a:xfrm>
            <a:off x="6899162"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Gaming</a:t>
            </a:r>
          </a:p>
        </p:txBody>
      </p:sp>
      <p:sp>
        <p:nvSpPr>
          <p:cNvPr id="19" name="Rectangle 18">
            <a:extLst>
              <a:ext uri="{FF2B5EF4-FFF2-40B4-BE49-F238E27FC236}">
                <a16:creationId xmlns:a16="http://schemas.microsoft.com/office/drawing/2014/main" id="{BEFE7714-5F41-47BC-AB35-D728F0381F8A}"/>
              </a:ext>
            </a:extLst>
          </p:cNvPr>
          <p:cNvSpPr/>
          <p:nvPr/>
        </p:nvSpPr>
        <p:spPr bwMode="auto">
          <a:xfrm>
            <a:off x="8388025"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IoT</a:t>
            </a:r>
          </a:p>
        </p:txBody>
      </p:sp>
      <p:sp>
        <p:nvSpPr>
          <p:cNvPr id="20" name="Rectangle 19">
            <a:extLst>
              <a:ext uri="{FF2B5EF4-FFF2-40B4-BE49-F238E27FC236}">
                <a16:creationId xmlns:a16="http://schemas.microsoft.com/office/drawing/2014/main" id="{29A9EBDF-361D-4733-B1DC-777E9C741D0E}"/>
              </a:ext>
            </a:extLst>
          </p:cNvPr>
          <p:cNvSpPr/>
          <p:nvPr/>
        </p:nvSpPr>
        <p:spPr bwMode="auto">
          <a:xfrm>
            <a:off x="9876890"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AI</a:t>
            </a:r>
          </a:p>
        </p:txBody>
      </p:sp>
      <p:pic>
        <p:nvPicPr>
          <p:cNvPr id="29" name="Picture 28">
            <a:extLst>
              <a:ext uri="{FF2B5EF4-FFF2-40B4-BE49-F238E27FC236}">
                <a16:creationId xmlns:a16="http://schemas.microsoft.com/office/drawing/2014/main" id="{10072DF6-F97C-469E-B345-4BA07F8843A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87367" y="3701319"/>
            <a:ext cx="9954971" cy="1279979"/>
          </a:xfrm>
          <a:prstGeom prst="rect">
            <a:avLst/>
          </a:prstGeom>
        </p:spPr>
      </p:pic>
      <p:pic>
        <p:nvPicPr>
          <p:cNvPr id="30" name="Picture 29">
            <a:extLst>
              <a:ext uri="{FF2B5EF4-FFF2-40B4-BE49-F238E27FC236}">
                <a16:creationId xmlns:a16="http://schemas.microsoft.com/office/drawing/2014/main" id="{7135B013-D230-426F-ADB2-8BE9362DE8AD}"/>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186036" y="3705226"/>
            <a:ext cx="9954971" cy="1279979"/>
          </a:xfrm>
          <a:prstGeom prst="rect">
            <a:avLst/>
          </a:prstGeom>
        </p:spPr>
      </p:pic>
      <p:pic>
        <p:nvPicPr>
          <p:cNvPr id="31" name="Picture 30">
            <a:extLst>
              <a:ext uri="{FF2B5EF4-FFF2-40B4-BE49-F238E27FC236}">
                <a16:creationId xmlns:a16="http://schemas.microsoft.com/office/drawing/2014/main" id="{6211BC26-BCDC-485D-A4EF-DC85BFD95216}"/>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2" name="Picture 31">
            <a:extLst>
              <a:ext uri="{FF2B5EF4-FFF2-40B4-BE49-F238E27FC236}">
                <a16:creationId xmlns:a16="http://schemas.microsoft.com/office/drawing/2014/main" id="{FE0FB417-94BD-482A-ACA2-9653CBBFFED8}"/>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3" name="Picture 32">
            <a:extLst>
              <a:ext uri="{FF2B5EF4-FFF2-40B4-BE49-F238E27FC236}">
                <a16:creationId xmlns:a16="http://schemas.microsoft.com/office/drawing/2014/main" id="{4E2219EC-70D1-493A-A2E5-5D14E36C8F08}"/>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4" name="Picture 33">
            <a:extLst>
              <a:ext uri="{FF2B5EF4-FFF2-40B4-BE49-F238E27FC236}">
                <a16:creationId xmlns:a16="http://schemas.microsoft.com/office/drawing/2014/main" id="{29C99D3C-1832-4904-98C3-0F74D2AAC38B}"/>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187235" y="3705226"/>
            <a:ext cx="9954971" cy="1279979"/>
          </a:xfrm>
          <a:prstGeom prst="rect">
            <a:avLst/>
          </a:prstGeom>
        </p:spPr>
      </p:pic>
      <p:pic>
        <p:nvPicPr>
          <p:cNvPr id="35" name="Picture 34">
            <a:extLst>
              <a:ext uri="{FF2B5EF4-FFF2-40B4-BE49-F238E27FC236}">
                <a16:creationId xmlns:a16="http://schemas.microsoft.com/office/drawing/2014/main" id="{1D070780-DB7C-45A5-A7CE-AF0B34D61C02}"/>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188566" y="3703718"/>
            <a:ext cx="9954971" cy="1279979"/>
          </a:xfrm>
          <a:prstGeom prst="rect">
            <a:avLst/>
          </a:prstGeom>
        </p:spPr>
      </p:pic>
      <p:sp>
        <p:nvSpPr>
          <p:cNvPr id="38" name="desktop" title="a desktop PC">
            <a:extLst>
              <a:ext uri="{FF2B5EF4-FFF2-40B4-BE49-F238E27FC236}">
                <a16:creationId xmlns:a16="http://schemas.microsoft.com/office/drawing/2014/main" id="{F2427B10-C962-493F-9591-611B1E74D33E}"/>
              </a:ext>
            </a:extLst>
          </p:cNvPr>
          <p:cNvSpPr>
            <a:spLocks noChangeAspect="1" noEditPoints="1"/>
          </p:cNvSpPr>
          <p:nvPr/>
        </p:nvSpPr>
        <p:spPr bwMode="auto">
          <a:xfrm>
            <a:off x="1304104" y="2295369"/>
            <a:ext cx="650613" cy="639989"/>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gradFill>
                <a:gsLst>
                  <a:gs pos="0">
                    <a:srgbClr val="505050"/>
                  </a:gs>
                  <a:gs pos="100000">
                    <a:srgbClr val="505050"/>
                  </a:gs>
                </a:gsLst>
              </a:gradFill>
              <a:latin typeface="Segoe UI"/>
            </a:endParaRPr>
          </a:p>
        </p:txBody>
      </p:sp>
      <p:sp>
        <p:nvSpPr>
          <p:cNvPr id="39" name="globe_2" title="Icon of a sphere made of lines">
            <a:extLst>
              <a:ext uri="{FF2B5EF4-FFF2-40B4-BE49-F238E27FC236}">
                <a16:creationId xmlns:a16="http://schemas.microsoft.com/office/drawing/2014/main" id="{F15D9E7F-5B1A-40A8-A9B8-21BCFFB0A89E}"/>
              </a:ext>
            </a:extLst>
          </p:cNvPr>
          <p:cNvSpPr>
            <a:spLocks noChangeAspect="1" noEditPoints="1"/>
          </p:cNvSpPr>
          <p:nvPr/>
        </p:nvSpPr>
        <p:spPr bwMode="auto">
          <a:xfrm>
            <a:off x="2788754" y="2276322"/>
            <a:ext cx="639989" cy="63998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0" name="cloud" title="Icon of a cloud">
            <a:extLst>
              <a:ext uri="{FF2B5EF4-FFF2-40B4-BE49-F238E27FC236}">
                <a16:creationId xmlns:a16="http://schemas.microsoft.com/office/drawing/2014/main" id="{ED52D295-AD0A-436F-915D-E36BF5189B59}"/>
              </a:ext>
            </a:extLst>
          </p:cNvPr>
          <p:cNvSpPr>
            <a:spLocks noChangeAspect="1"/>
          </p:cNvSpPr>
          <p:nvPr/>
        </p:nvSpPr>
        <p:spPr bwMode="auto">
          <a:xfrm>
            <a:off x="4183212" y="2341082"/>
            <a:ext cx="866900" cy="5485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lin ang="5400000" scaled="1"/>
              </a:gradFill>
              <a:latin typeface="Segoe UI"/>
            </a:endParaRPr>
          </a:p>
        </p:txBody>
      </p:sp>
      <p:sp>
        <p:nvSpPr>
          <p:cNvPr id="41" name="CellPhone_E8EA" title="Icon of a cellphone">
            <a:extLst>
              <a:ext uri="{FF2B5EF4-FFF2-40B4-BE49-F238E27FC236}">
                <a16:creationId xmlns:a16="http://schemas.microsoft.com/office/drawing/2014/main" id="{1205990B-2780-47F7-BBC2-793435AC97D9}"/>
              </a:ext>
            </a:extLst>
          </p:cNvPr>
          <p:cNvSpPr>
            <a:spLocks noChangeAspect="1" noEditPoints="1"/>
          </p:cNvSpPr>
          <p:nvPr/>
        </p:nvSpPr>
        <p:spPr bwMode="auto">
          <a:xfrm>
            <a:off x="5903972" y="2295369"/>
            <a:ext cx="384057" cy="63998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2" name="Xbox_Controller" title="Icon of an xbox controller">
            <a:extLst>
              <a:ext uri="{FF2B5EF4-FFF2-40B4-BE49-F238E27FC236}">
                <a16:creationId xmlns:a16="http://schemas.microsoft.com/office/drawing/2014/main" id="{79852869-50F2-4A91-94EB-D12B26086C6E}"/>
              </a:ext>
            </a:extLst>
          </p:cNvPr>
          <p:cNvSpPr>
            <a:spLocks noChangeAspect="1" noEditPoints="1"/>
          </p:cNvSpPr>
          <p:nvPr/>
        </p:nvSpPr>
        <p:spPr bwMode="auto">
          <a:xfrm>
            <a:off x="7114097" y="2341082"/>
            <a:ext cx="941537" cy="548562"/>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 name="T34" fmla="*/ 208 w 395"/>
              <a:gd name="T35" fmla="*/ 68 h 230"/>
              <a:gd name="T36" fmla="*/ 198 w 395"/>
              <a:gd name="T37" fmla="*/ 57 h 230"/>
              <a:gd name="T38" fmla="*/ 188 w 395"/>
              <a:gd name="T39" fmla="*/ 67 h 230"/>
              <a:gd name="T40" fmla="*/ 197 w 395"/>
              <a:gd name="T41" fmla="*/ 77 h 230"/>
              <a:gd name="T42" fmla="*/ 208 w 395"/>
              <a:gd name="T43" fmla="*/ 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moveTo>
                  <a:pt x="208" y="68"/>
                </a:moveTo>
                <a:cubicBezTo>
                  <a:pt x="208" y="62"/>
                  <a:pt x="204" y="57"/>
                  <a:pt x="198" y="57"/>
                </a:cubicBezTo>
                <a:cubicBezTo>
                  <a:pt x="193" y="57"/>
                  <a:pt x="188" y="61"/>
                  <a:pt x="188" y="67"/>
                </a:cubicBezTo>
                <a:cubicBezTo>
                  <a:pt x="188" y="72"/>
                  <a:pt x="192" y="77"/>
                  <a:pt x="197" y="77"/>
                </a:cubicBezTo>
                <a:cubicBezTo>
                  <a:pt x="203" y="77"/>
                  <a:pt x="207" y="73"/>
                  <a:pt x="208" y="6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3" name="IoT" title="Icon of five circles that all connect to a center circle">
            <a:extLst>
              <a:ext uri="{FF2B5EF4-FFF2-40B4-BE49-F238E27FC236}">
                <a16:creationId xmlns:a16="http://schemas.microsoft.com/office/drawing/2014/main" id="{BC5AF63A-D977-4069-AC64-979AF2040473}"/>
              </a:ext>
            </a:extLst>
          </p:cNvPr>
          <p:cNvSpPr>
            <a:spLocks noChangeAspect="1" noEditPoints="1"/>
          </p:cNvSpPr>
          <p:nvPr/>
        </p:nvSpPr>
        <p:spPr bwMode="auto">
          <a:xfrm>
            <a:off x="8754246" y="2295369"/>
            <a:ext cx="638966" cy="639989"/>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gradFill>
                <a:gsLst>
                  <a:gs pos="0">
                    <a:srgbClr val="505050"/>
                  </a:gs>
                  <a:gs pos="100000">
                    <a:srgbClr val="505050"/>
                  </a:gs>
                </a:gsLst>
              </a:gradFill>
              <a:latin typeface="Segoe UI"/>
            </a:endParaRPr>
          </a:p>
        </p:txBody>
      </p:sp>
      <p:sp>
        <p:nvSpPr>
          <p:cNvPr id="44" name="brain_3" title="Icon of a brain">
            <a:extLst>
              <a:ext uri="{FF2B5EF4-FFF2-40B4-BE49-F238E27FC236}">
                <a16:creationId xmlns:a16="http://schemas.microsoft.com/office/drawing/2014/main" id="{8E285D5D-07B7-4728-91AF-E6F47C326666}"/>
              </a:ext>
            </a:extLst>
          </p:cNvPr>
          <p:cNvSpPr>
            <a:spLocks noChangeAspect="1" noEditPoints="1"/>
          </p:cNvSpPr>
          <p:nvPr/>
        </p:nvSpPr>
        <p:spPr bwMode="auto">
          <a:xfrm>
            <a:off x="10264998" y="2295369"/>
            <a:ext cx="595189" cy="639989"/>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36" name="TextBox 35">
            <a:extLst>
              <a:ext uri="{FF2B5EF4-FFF2-40B4-BE49-F238E27FC236}">
                <a16:creationId xmlns:a16="http://schemas.microsoft.com/office/drawing/2014/main" id="{110F6BFC-0537-405F-AA69-73526DB52A6C}"/>
              </a:ext>
            </a:extLst>
          </p:cNvPr>
          <p:cNvSpPr txBox="1"/>
          <p:nvPr/>
        </p:nvSpPr>
        <p:spPr>
          <a:xfrm>
            <a:off x="5362623" y="4876573"/>
            <a:ext cx="1419080" cy="1419080"/>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Light"/>
                <a:ea typeface="+mn-ea"/>
                <a:cs typeface="+mn-cs"/>
              </a:rPr>
              <a:t>.NET</a:t>
            </a:r>
          </a:p>
        </p:txBody>
      </p:sp>
    </p:spTree>
    <p:extLst>
      <p:ext uri="{BB962C8B-B14F-4D97-AF65-F5344CB8AC3E}">
        <p14:creationId xmlns:p14="http://schemas.microsoft.com/office/powerpoint/2010/main" val="3364711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animEffect transition="in" filter="fade">
                                      <p:cBhvr>
                                        <p:cTn id="73" dur="500"/>
                                        <p:tgtEl>
                                          <p:spTgt spid="44"/>
                                        </p:tgtEl>
                                      </p:cBhvr>
                                    </p:animEffect>
                                  </p:childTnLst>
                                </p:cTn>
                              </p:par>
                            </p:childTnLst>
                          </p:cTn>
                        </p:par>
                        <p:par>
                          <p:cTn id="74" fill="hold">
                            <p:stCondLst>
                              <p:cond delay="3500"/>
                            </p:stCondLst>
                            <p:childTnLst>
                              <p:par>
                                <p:cTn id="75" presetID="10" presetClass="entr" presetSubtype="0" fill="hold" nodeType="after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200"/>
                                        <p:tgtEl>
                                          <p:spTgt spid="29"/>
                                        </p:tgtEl>
                                      </p:cBhvr>
                                    </p:animEffect>
                                  </p:childTnLst>
                                </p:cTn>
                              </p:par>
                            </p:childTnLst>
                          </p:cTn>
                        </p:par>
                        <p:par>
                          <p:cTn id="78" fill="hold">
                            <p:stCondLst>
                              <p:cond delay="3700"/>
                            </p:stCondLst>
                            <p:childTnLst>
                              <p:par>
                                <p:cTn id="79" presetID="10" presetClass="entr" presetSubtype="0" fill="hold" nodeType="after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fade">
                                      <p:cBhvr>
                                        <p:cTn id="81" dur="200"/>
                                        <p:tgtEl>
                                          <p:spTgt spid="30"/>
                                        </p:tgtEl>
                                      </p:cBhvr>
                                    </p:animEffect>
                                  </p:childTnLst>
                                </p:cTn>
                              </p:par>
                            </p:childTnLst>
                          </p:cTn>
                        </p:par>
                        <p:par>
                          <p:cTn id="82" fill="hold">
                            <p:stCondLst>
                              <p:cond delay="3900"/>
                            </p:stCondLst>
                            <p:childTnLst>
                              <p:par>
                                <p:cTn id="83" presetID="10" presetClass="entr" presetSubtype="0" fill="hold" nodeType="after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200"/>
                                        <p:tgtEl>
                                          <p:spTgt spid="31"/>
                                        </p:tgtEl>
                                      </p:cBhvr>
                                    </p:animEffect>
                                  </p:childTnLst>
                                </p:cTn>
                              </p:par>
                            </p:childTnLst>
                          </p:cTn>
                        </p:par>
                        <p:par>
                          <p:cTn id="86" fill="hold">
                            <p:stCondLst>
                              <p:cond delay="4100"/>
                            </p:stCondLst>
                            <p:childTnLst>
                              <p:par>
                                <p:cTn id="87" presetID="10" presetClass="entr" presetSubtype="0" fill="hold" nodeType="after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200"/>
                                        <p:tgtEl>
                                          <p:spTgt spid="32"/>
                                        </p:tgtEl>
                                      </p:cBhvr>
                                    </p:animEffect>
                                  </p:childTnLst>
                                </p:cTn>
                              </p:par>
                            </p:childTnLst>
                          </p:cTn>
                        </p:par>
                        <p:par>
                          <p:cTn id="90" fill="hold">
                            <p:stCondLst>
                              <p:cond delay="4300"/>
                            </p:stCondLst>
                            <p:childTnLst>
                              <p:par>
                                <p:cTn id="91" presetID="10" presetClass="entr" presetSubtype="0" fill="hold" nodeType="afterEffect">
                                  <p:stCondLst>
                                    <p:cond delay="0"/>
                                  </p:stCondLst>
                                  <p:childTnLst>
                                    <p:set>
                                      <p:cBhvr>
                                        <p:cTn id="92" dur="1" fill="hold">
                                          <p:stCondLst>
                                            <p:cond delay="0"/>
                                          </p:stCondLst>
                                        </p:cTn>
                                        <p:tgtEl>
                                          <p:spTgt spid="33"/>
                                        </p:tgtEl>
                                        <p:attrNameLst>
                                          <p:attrName>style.visibility</p:attrName>
                                        </p:attrNameLst>
                                      </p:cBhvr>
                                      <p:to>
                                        <p:strVal val="visible"/>
                                      </p:to>
                                    </p:set>
                                    <p:animEffect transition="in" filter="fade">
                                      <p:cBhvr>
                                        <p:cTn id="93" dur="200"/>
                                        <p:tgtEl>
                                          <p:spTgt spid="33"/>
                                        </p:tgtEl>
                                      </p:cBhvr>
                                    </p:animEffect>
                                  </p:childTnLst>
                                </p:cTn>
                              </p:par>
                            </p:childTnLst>
                          </p:cTn>
                        </p:par>
                        <p:par>
                          <p:cTn id="94" fill="hold">
                            <p:stCondLst>
                              <p:cond delay="4500"/>
                            </p:stCondLst>
                            <p:childTnLst>
                              <p:par>
                                <p:cTn id="95" presetID="10" presetClass="entr" presetSubtype="0" fill="hold" nodeType="after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200"/>
                                        <p:tgtEl>
                                          <p:spTgt spid="34"/>
                                        </p:tgtEl>
                                      </p:cBhvr>
                                    </p:animEffect>
                                  </p:childTnLst>
                                </p:cTn>
                              </p:par>
                            </p:childTnLst>
                          </p:cTn>
                        </p:par>
                        <p:par>
                          <p:cTn id="98" fill="hold">
                            <p:stCondLst>
                              <p:cond delay="4700"/>
                            </p:stCondLst>
                            <p:childTnLst>
                              <p:par>
                                <p:cTn id="99" presetID="10" presetClass="entr" presetSubtype="0" fill="hold" nodeType="after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200"/>
                                        <p:tgtEl>
                                          <p:spTgt spid="35"/>
                                        </p:tgtEl>
                                      </p:cBhvr>
                                    </p:animEffect>
                                  </p:childTnLst>
                                </p:cTn>
                              </p:par>
                            </p:childTnLst>
                          </p:cTn>
                        </p:par>
                        <p:par>
                          <p:cTn id="102" fill="hold">
                            <p:stCondLst>
                              <p:cond delay="4900"/>
                            </p:stCondLst>
                            <p:childTnLst>
                              <p:par>
                                <p:cTn id="103" presetID="10" presetClass="entr" presetSubtype="0" fill="hold" grpId="0" nodeType="after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fade">
                                      <p:cBhvr>
                                        <p:cTn id="105" dur="500"/>
                                        <p:tgtEl>
                                          <p:spTgt spid="36"/>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
                                        </p:tgtEl>
                                        <p:attrNameLst>
                                          <p:attrName>style.visibility</p:attrName>
                                        </p:attrNameLst>
                                      </p:cBhvr>
                                      <p:to>
                                        <p:strVal val="visible"/>
                                      </p:to>
                                    </p:set>
                                    <p:animEffect transition="in" filter="fade">
                                      <p:cBhvr>
                                        <p:cTn id="10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animBg="1"/>
      <p:bldP spid="7" grpId="0" animBg="1"/>
      <p:bldP spid="8" grpId="0" animBg="1"/>
      <p:bldP spid="9" grpId="0" animBg="1"/>
      <p:bldP spid="10" grpId="0" animBg="1"/>
      <p:bldP spid="11" grpId="0" animBg="1"/>
      <p:bldP spid="14" grpId="0"/>
      <p:bldP spid="15" grpId="0"/>
      <p:bldP spid="16" grpId="0"/>
      <p:bldP spid="17" grpId="0"/>
      <p:bldP spid="18" grpId="0"/>
      <p:bldP spid="19" grpId="0"/>
      <p:bldP spid="20" grpId="0"/>
      <p:bldP spid="38" grpId="0" animBg="1"/>
      <p:bldP spid="39" grpId="0" animBg="1"/>
      <p:bldP spid="40" grpId="0" animBg="1"/>
      <p:bldP spid="41" grpId="0" animBg="1"/>
      <p:bldP spid="42" grpId="0" animBg="1"/>
      <p:bldP spid="43" grpId="0" animBg="1"/>
      <p:bldP spid="44" grpId="0" animBg="1"/>
      <p:bldP spid="3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D60EC-2010-4C7D-AFF0-921BA88A94D8}"/>
              </a:ext>
            </a:extLst>
          </p:cNvPr>
          <p:cNvSpPr>
            <a:spLocks noGrp="1"/>
          </p:cNvSpPr>
          <p:nvPr>
            <p:ph type="title"/>
          </p:nvPr>
        </p:nvSpPr>
        <p:spPr>
          <a:xfrm>
            <a:off x="2526363" y="2084172"/>
            <a:ext cx="9396397" cy="1270797"/>
          </a:xfrm>
        </p:spPr>
        <p:txBody>
          <a:bodyPr/>
          <a:lstStyle/>
          <a:p>
            <a:r>
              <a:rPr lang="en-US" dirty="0"/>
              <a:t>Put it all on the cloud!</a:t>
            </a:r>
          </a:p>
        </p:txBody>
      </p:sp>
    </p:spTree>
    <p:extLst>
      <p:ext uri="{BB962C8B-B14F-4D97-AF65-F5344CB8AC3E}">
        <p14:creationId xmlns:p14="http://schemas.microsoft.com/office/powerpoint/2010/main" val="94522004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13850-36BE-409A-B31B-FDC19D75967D}"/>
              </a:ext>
            </a:extLst>
          </p:cNvPr>
          <p:cNvSpPr>
            <a:spLocks noGrp="1"/>
          </p:cNvSpPr>
          <p:nvPr>
            <p:ph type="title"/>
          </p:nvPr>
        </p:nvSpPr>
        <p:spPr>
          <a:xfrm>
            <a:off x="2526363" y="2084172"/>
            <a:ext cx="9396397" cy="2356927"/>
          </a:xfrm>
        </p:spPr>
        <p:txBody>
          <a:bodyPr/>
          <a:lstStyle/>
          <a:p>
            <a:r>
              <a:rPr lang="en-US" dirty="0"/>
              <a:t>Who needs servers, anyways?</a:t>
            </a:r>
          </a:p>
        </p:txBody>
      </p:sp>
    </p:spTree>
    <p:extLst>
      <p:ext uri="{BB962C8B-B14F-4D97-AF65-F5344CB8AC3E}">
        <p14:creationId xmlns:p14="http://schemas.microsoft.com/office/powerpoint/2010/main" val="406270312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185416" y="1356184"/>
            <a:ext cx="6525235" cy="821606"/>
          </a:xfrm>
          <a:prstGeom prst="rect">
            <a:avLst/>
          </a:prstGeom>
        </p:spPr>
        <p:txBody>
          <a:bodyPr vert="horz" wrap="square" lIns="179259" tIns="143407" rIns="179259" bIns="143407"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281">
              <a:lnSpc>
                <a:spcPct val="60000"/>
              </a:lnSpc>
              <a:buClr>
                <a:srgbClr val="FFFFFF"/>
              </a:buClr>
              <a:buSzPct val="90000"/>
            </a:pPr>
            <a:r>
              <a:rPr lang="en-US" sz="7600" spc="0" dirty="0">
                <a:solidFill>
                  <a:srgbClr val="404040"/>
                </a:solidFill>
              </a:rPr>
              <a:t>Thank you </a:t>
            </a:r>
            <a:endParaRPr lang="en-US" sz="7645" spc="0" dirty="0">
              <a:solidFill>
                <a:srgbClr val="404040"/>
              </a:solidFill>
              <a:latin typeface="Segoe UI"/>
            </a:endParaRPr>
          </a:p>
        </p:txBody>
      </p:sp>
      <p:sp>
        <p:nvSpPr>
          <p:cNvPr id="8" name="TextBox 7"/>
          <p:cNvSpPr txBox="1"/>
          <p:nvPr/>
        </p:nvSpPr>
        <p:spPr>
          <a:xfrm>
            <a:off x="4146242" y="-846502"/>
            <a:ext cx="362083" cy="615480"/>
          </a:xfrm>
          <a:prstGeom prst="rect">
            <a:avLst/>
          </a:prstGeom>
          <a:noFill/>
        </p:spPr>
        <p:txBody>
          <a:bodyPr wrap="none" lIns="179259" tIns="143407" rIns="179259" bIns="143407" rtlCol="0">
            <a:spAutoFit/>
          </a:bodyPr>
          <a:lstStyle/>
          <a:p>
            <a:pPr defTabSz="914314">
              <a:lnSpc>
                <a:spcPct val="90000"/>
              </a:lnSpc>
              <a:spcAft>
                <a:spcPts val="588"/>
              </a:spcAft>
            </a:pPr>
            <a:endParaRPr lang="en-US" sz="2353" kern="0" dirty="0" err="1">
              <a:gradFill>
                <a:gsLst>
                  <a:gs pos="2917">
                    <a:srgbClr val="404040"/>
                  </a:gs>
                  <a:gs pos="30000">
                    <a:srgbClr val="404040"/>
                  </a:gs>
                </a:gsLst>
                <a:lin ang="5400000" scaled="0"/>
              </a:gradFill>
            </a:endParaRPr>
          </a:p>
        </p:txBody>
      </p:sp>
      <p:sp>
        <p:nvSpPr>
          <p:cNvPr id="12" name="TextBox 11"/>
          <p:cNvSpPr txBox="1"/>
          <p:nvPr/>
        </p:nvSpPr>
        <p:spPr>
          <a:xfrm>
            <a:off x="1777069" y="4603424"/>
            <a:ext cx="5825163" cy="93795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4" tIns="18674" rIns="18674" bIns="18674" numCol="1" spcCol="14288" rtlCol="0" anchor="ctr">
            <a:spAutoFit/>
          </a:bodyPr>
          <a:lstStyle/>
          <a:p>
            <a:pPr defTabSz="914314"/>
            <a:r>
              <a:rPr lang="en-US" sz="1950" kern="0" dirty="0">
                <a:solidFill>
                  <a:srgbClr val="404040"/>
                </a:solidFill>
                <a:cs typeface="Arial"/>
              </a:rPr>
              <a:t>Maddy Leger</a:t>
            </a:r>
            <a:endParaRPr lang="en-US" dirty="0"/>
          </a:p>
          <a:p>
            <a:pPr defTabSz="914314"/>
            <a:r>
              <a:rPr lang="en-US" sz="1950" kern="0" dirty="0">
                <a:solidFill>
                  <a:srgbClr val="404040"/>
                </a:solidFill>
                <a:latin typeface="Segoe UI Light"/>
                <a:cs typeface="Arial"/>
              </a:rPr>
              <a:t>Program Manager | Xamarin Tooling</a:t>
            </a:r>
          </a:p>
          <a:p>
            <a:pPr defTabSz="914314"/>
            <a:r>
              <a:rPr lang="en-US" sz="1950" kern="0" dirty="0">
                <a:solidFill>
                  <a:srgbClr val="404040"/>
                </a:solidFill>
                <a:latin typeface="Segoe UI Light"/>
                <a:cs typeface="Arial"/>
              </a:rPr>
              <a:t>Microsoft</a:t>
            </a:r>
            <a:endParaRPr lang="en-US" dirty="0"/>
          </a:p>
        </p:txBody>
      </p:sp>
      <p:cxnSp>
        <p:nvCxnSpPr>
          <p:cNvPr id="14" name="Straight Connector 13"/>
          <p:cNvCxnSpPr/>
          <p:nvPr/>
        </p:nvCxnSpPr>
        <p:spPr>
          <a:xfrm flipV="1">
            <a:off x="1776344" y="5590386"/>
            <a:ext cx="9366000" cy="4667"/>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sp>
        <p:nvSpPr>
          <p:cNvPr id="10" name="TextBox 9"/>
          <p:cNvSpPr txBox="1"/>
          <p:nvPr/>
        </p:nvSpPr>
        <p:spPr>
          <a:xfrm>
            <a:off x="1776850" y="5643658"/>
            <a:ext cx="2513364" cy="396775"/>
          </a:xfrm>
          <a:prstGeom prst="rect">
            <a:avLst/>
          </a:prstGeom>
          <a:noFill/>
        </p:spPr>
        <p:txBody>
          <a:bodyPr wrap="square" rtlCol="0" anchor="t">
            <a:spAutoFit/>
          </a:bodyPr>
          <a:lstStyle/>
          <a:p>
            <a:pPr defTabSz="914314">
              <a:lnSpc>
                <a:spcPct val="130000"/>
              </a:lnSpc>
            </a:pPr>
            <a:r>
              <a:rPr lang="en-US" sz="1700" kern="0" dirty="0">
                <a:solidFill>
                  <a:srgbClr val="404040"/>
                </a:solidFill>
                <a:latin typeface="Segoe UI Light"/>
                <a:cs typeface="Arial"/>
              </a:rPr>
              <a:t>maddy@microsoft.com</a:t>
            </a:r>
          </a:p>
        </p:txBody>
      </p:sp>
      <p:sp>
        <p:nvSpPr>
          <p:cNvPr id="15" name="TextBox 14"/>
          <p:cNvSpPr txBox="1"/>
          <p:nvPr/>
        </p:nvSpPr>
        <p:spPr>
          <a:xfrm>
            <a:off x="1778577" y="5954474"/>
            <a:ext cx="2439921" cy="402161"/>
          </a:xfrm>
          <a:prstGeom prst="rect">
            <a:avLst/>
          </a:prstGeom>
          <a:noFill/>
        </p:spPr>
        <p:txBody>
          <a:bodyPr wrap="square" rtlCol="0" anchor="t">
            <a:spAutoFit/>
          </a:bodyPr>
          <a:lstStyle/>
          <a:p>
            <a:pPr defTabSz="914314">
              <a:lnSpc>
                <a:spcPct val="130000"/>
              </a:lnSpc>
            </a:pPr>
            <a:r>
              <a:rPr lang="en-US" sz="1700" kern="0" dirty="0">
                <a:solidFill>
                  <a:srgbClr val="404040"/>
                </a:solidFill>
                <a:latin typeface="Segoe UI Light"/>
                <a:cs typeface="Arial"/>
              </a:rPr>
              <a:t>@maddyleger1</a:t>
            </a:r>
            <a:endParaRPr lang="en-US" sz="1730" kern="0" dirty="0">
              <a:solidFill>
                <a:srgbClr val="404040"/>
              </a:solidFill>
              <a:latin typeface="Segoe UI Light"/>
              <a:cs typeface="Arial"/>
            </a:endParaRPr>
          </a:p>
        </p:txBody>
      </p:sp>
      <p:sp>
        <p:nvSpPr>
          <p:cNvPr id="3" name="Rectangle 2">
            <a:extLst>
              <a:ext uri="{FF2B5EF4-FFF2-40B4-BE49-F238E27FC236}">
                <a16:creationId xmlns:a16="http://schemas.microsoft.com/office/drawing/2014/main" id="{8F0CB57B-3DC1-46A7-B0C3-15D333D1C531}"/>
              </a:ext>
            </a:extLst>
          </p:cNvPr>
          <p:cNvSpPr/>
          <p:nvPr/>
        </p:nvSpPr>
        <p:spPr>
          <a:xfrm>
            <a:off x="553831" y="2321731"/>
            <a:ext cx="5450948" cy="615553"/>
          </a:xfrm>
          <a:prstGeom prst="rect">
            <a:avLst/>
          </a:prstGeom>
        </p:spPr>
        <p:txBody>
          <a:bodyPr wrap="square" anchor="t">
            <a:spAutoFit/>
          </a:bodyPr>
          <a:lstStyle/>
          <a:p>
            <a:r>
              <a:rPr lang="en-US" sz="1700" dirty="0"/>
              <a:t>aka.ms/</a:t>
            </a:r>
            <a:r>
              <a:rPr lang="en-US" sz="1700" dirty="0" err="1"/>
              <a:t>xamarin</a:t>
            </a:r>
            <a:endParaRPr lang="en-US" sz="1700" dirty="0" err="1">
              <a:cs typeface="Segoe UI"/>
            </a:endParaRPr>
          </a:p>
          <a:p>
            <a:r>
              <a:rPr lang="en-US" sz="1700" dirty="0"/>
              <a:t>github.com/maddyleger1/</a:t>
            </a:r>
            <a:r>
              <a:rPr lang="en-US" sz="1700" dirty="0" err="1"/>
              <a:t>AzureXamChat</a:t>
            </a:r>
            <a:endParaRPr lang="en-US" sz="1600" dirty="0"/>
          </a:p>
        </p:txBody>
      </p:sp>
    </p:spTree>
    <p:extLst>
      <p:ext uri="{BB962C8B-B14F-4D97-AF65-F5344CB8AC3E}">
        <p14:creationId xmlns:p14="http://schemas.microsoft.com/office/powerpoint/2010/main" val="3884535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object&#10;&#10;Description automatically generated">
            <a:extLst>
              <a:ext uri="{FF2B5EF4-FFF2-40B4-BE49-F238E27FC236}">
                <a16:creationId xmlns:a16="http://schemas.microsoft.com/office/drawing/2014/main" id="{31329686-FFE7-469B-9C15-E53D3EFB4FF6}"/>
              </a:ext>
            </a:extLst>
          </p:cNvPr>
          <p:cNvPicPr>
            <a:picLocks noChangeAspect="1"/>
          </p:cNvPicPr>
          <p:nvPr/>
        </p:nvPicPr>
        <p:blipFill>
          <a:blip r:embed="rId2">
            <a:biLevel thresh="50000"/>
          </a:blip>
          <a:stretch>
            <a:fillRect/>
          </a:stretch>
        </p:blipFill>
        <p:spPr>
          <a:xfrm>
            <a:off x="1057888" y="1315906"/>
            <a:ext cx="10076224" cy="4226187"/>
          </a:xfrm>
          <a:prstGeom prst="rect">
            <a:avLst/>
          </a:prstGeom>
        </p:spPr>
      </p:pic>
    </p:spTree>
    <p:extLst>
      <p:ext uri="{BB962C8B-B14F-4D97-AF65-F5344CB8AC3E}">
        <p14:creationId xmlns:p14="http://schemas.microsoft.com/office/powerpoint/2010/main" val="3662782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F13926-2CED-46D8-B8A0-AA531EFDAB01}"/>
              </a:ext>
            </a:extLst>
          </p:cNvPr>
          <p:cNvSpPr/>
          <p:nvPr/>
        </p:nvSpPr>
        <p:spPr>
          <a:xfrm>
            <a:off x="635000" y="1443841"/>
            <a:ext cx="10922000" cy="36009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512BD4"/>
                </a:solidFill>
                <a:effectLst/>
                <a:uLnTx/>
                <a:uFillTx/>
                <a:ea typeface="Segoe UI Symbol" panose="020B0502040204020203" pitchFamily="34" charset="0"/>
                <a:cs typeface="+mn-cs"/>
              </a:rPr>
              <a:t>An </a:t>
            </a:r>
            <a:r>
              <a:rPr kumimoji="0" lang="en-US" sz="4800" b="1" i="0" u="none" strike="noStrike" kern="1200" cap="none" spc="0" normalizeH="0" baseline="0" noProof="0" dirty="0">
                <a:ln>
                  <a:noFill/>
                </a:ln>
                <a:solidFill>
                  <a:srgbClr val="512BD4"/>
                </a:solidFill>
                <a:effectLst/>
                <a:uLnTx/>
                <a:uFillTx/>
                <a:ea typeface="Segoe UI Symbol" panose="020B0502040204020203" pitchFamily="34" charset="0"/>
                <a:cs typeface="+mn-cs"/>
              </a:rPr>
              <a:t>open source </a:t>
            </a:r>
            <a:r>
              <a:rPr kumimoji="0" lang="en-US" sz="3600" b="0" i="0" u="none" strike="noStrike" kern="1200" cap="none" spc="0" normalizeH="0" baseline="0" noProof="0" dirty="0">
                <a:ln>
                  <a:noFill/>
                </a:ln>
                <a:solidFill>
                  <a:srgbClr val="512BD4"/>
                </a:solidFill>
                <a:effectLst/>
                <a:uLnTx/>
                <a:uFillTx/>
                <a:ea typeface="Segoe UI Symbol" panose="020B0502040204020203" pitchFamily="34" charset="0"/>
                <a:cs typeface="+mn-cs"/>
              </a:rPr>
              <a:t>app platform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512BD4"/>
                </a:solidFill>
                <a:effectLst/>
                <a:uLnTx/>
                <a:uFillTx/>
                <a:ea typeface="Segoe UI Symbol" panose="020B0502040204020203" pitchFamily="34" charset="0"/>
                <a:cs typeface="+mn-cs"/>
              </a:rPr>
              <a:t>from Microsoft for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512BD4"/>
                </a:solidFill>
                <a:effectLst/>
                <a:uLnTx/>
                <a:uFillTx/>
                <a:ea typeface="Segoe UI Symbol" panose="020B0502040204020203" pitchFamily="34" charset="0"/>
                <a:cs typeface="+mn-cs"/>
              </a:rPr>
              <a:t>building </a:t>
            </a:r>
            <a:r>
              <a:rPr kumimoji="0" lang="en-US" sz="4800" b="1" i="0" u="none" strike="noStrike" kern="1200" cap="none" spc="0" normalizeH="0" baseline="0" noProof="0" dirty="0">
                <a:ln>
                  <a:noFill/>
                </a:ln>
                <a:solidFill>
                  <a:srgbClr val="512BD4"/>
                </a:solidFill>
                <a:effectLst/>
                <a:uLnTx/>
                <a:uFillTx/>
                <a:ea typeface="Segoe UI Symbol" panose="020B0502040204020203" pitchFamily="34" charset="0"/>
                <a:cs typeface="+mn-cs"/>
              </a:rPr>
              <a:t>modern &amp; performant</a:t>
            </a:r>
            <a:endParaRPr kumimoji="0" lang="en-US" sz="3600" b="1" i="0" u="none" strike="noStrike" kern="1200" cap="none" spc="0" normalizeH="0" baseline="0" noProof="0" dirty="0">
              <a:ln>
                <a:noFill/>
              </a:ln>
              <a:solidFill>
                <a:srgbClr val="512BD4"/>
              </a:solidFill>
              <a:effectLst/>
              <a:uLnTx/>
              <a:uFillTx/>
              <a:ea typeface="Segoe UI Symbol" panose="020B0502040204020203" pitchFamily="34" charset="0"/>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512BD4"/>
                </a:solidFill>
                <a:effectLst/>
                <a:uLnTx/>
                <a:uFillTx/>
                <a:ea typeface="Segoe UI Symbol" panose="020B0502040204020203" pitchFamily="34" charset="0"/>
                <a:cs typeface="+mn-cs"/>
              </a:rPr>
              <a:t>iOS, Android, macOS,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err="1">
                <a:ln>
                  <a:noFill/>
                </a:ln>
                <a:solidFill>
                  <a:srgbClr val="512BD4"/>
                </a:solidFill>
                <a:effectLst/>
                <a:uLnTx/>
                <a:uFillTx/>
                <a:ea typeface="Segoe UI Symbol" panose="020B0502040204020203" pitchFamily="34" charset="0"/>
                <a:cs typeface="+mn-cs"/>
              </a:rPr>
              <a:t>watchOS</a:t>
            </a:r>
            <a:r>
              <a:rPr kumimoji="0" lang="en-US" sz="4800" b="1" i="0" u="none" strike="noStrike" kern="1200" cap="none" spc="0" normalizeH="0" baseline="0" noProof="0" dirty="0">
                <a:ln>
                  <a:noFill/>
                </a:ln>
                <a:solidFill>
                  <a:srgbClr val="512BD4"/>
                </a:solidFill>
                <a:effectLst/>
                <a:uLnTx/>
                <a:uFillTx/>
                <a:ea typeface="Segoe UI Symbol" panose="020B0502040204020203" pitchFamily="34" charset="0"/>
                <a:cs typeface="+mn-cs"/>
              </a:rPr>
              <a:t>, &amp; </a:t>
            </a:r>
            <a:r>
              <a:rPr kumimoji="0" lang="en-US" sz="4800" b="1" i="0" u="none" strike="noStrike" kern="1200" cap="none" spc="0" normalizeH="0" baseline="0" noProof="0" dirty="0" err="1">
                <a:ln>
                  <a:noFill/>
                </a:ln>
                <a:solidFill>
                  <a:srgbClr val="512BD4"/>
                </a:solidFill>
                <a:effectLst/>
                <a:uLnTx/>
                <a:uFillTx/>
                <a:ea typeface="Segoe UI Symbol" panose="020B0502040204020203" pitchFamily="34" charset="0"/>
                <a:cs typeface="+mn-cs"/>
              </a:rPr>
              <a:t>tvOS</a:t>
            </a:r>
            <a:r>
              <a:rPr kumimoji="0" lang="en-US" sz="4800" b="1" i="0" u="none" strike="noStrike" kern="1200" cap="none" spc="0" normalizeH="0" baseline="0" noProof="0" dirty="0">
                <a:ln>
                  <a:noFill/>
                </a:ln>
                <a:solidFill>
                  <a:srgbClr val="512BD4"/>
                </a:solidFill>
                <a:effectLst/>
                <a:uLnTx/>
                <a:uFillTx/>
                <a:ea typeface="Segoe UI Symbol" panose="020B0502040204020203" pitchFamily="34" charset="0"/>
                <a:cs typeface="+mn-cs"/>
              </a:rPr>
              <a:t> apps </a:t>
            </a:r>
            <a:r>
              <a:rPr kumimoji="0" lang="en-US" sz="3600" b="0" i="0" u="none" strike="noStrike" kern="1200" cap="none" spc="0" normalizeH="0" baseline="0" noProof="0" dirty="0">
                <a:ln>
                  <a:noFill/>
                </a:ln>
                <a:solidFill>
                  <a:srgbClr val="512BD4"/>
                </a:solidFill>
                <a:effectLst/>
                <a:uLnTx/>
                <a:uFillTx/>
                <a:ea typeface="Segoe UI Symbol" panose="020B0502040204020203" pitchFamily="34" charset="0"/>
                <a:cs typeface="+mn-cs"/>
              </a:rPr>
              <a:t>with .NET. </a:t>
            </a:r>
          </a:p>
        </p:txBody>
      </p:sp>
      <p:pic>
        <p:nvPicPr>
          <p:cNvPr id="4" name="Picture 3" descr="A picture containing object&#10;&#10;Description automatically generated">
            <a:extLst>
              <a:ext uri="{FF2B5EF4-FFF2-40B4-BE49-F238E27FC236}">
                <a16:creationId xmlns:a16="http://schemas.microsoft.com/office/drawing/2014/main" id="{966A7B28-0DEB-4090-A383-B0C812ED1146}"/>
              </a:ext>
            </a:extLst>
          </p:cNvPr>
          <p:cNvPicPr>
            <a:picLocks noChangeAspect="1"/>
          </p:cNvPicPr>
          <p:nvPr/>
        </p:nvPicPr>
        <p:blipFill>
          <a:blip r:embed="rId2"/>
          <a:stretch>
            <a:fillRect/>
          </a:stretch>
        </p:blipFill>
        <p:spPr>
          <a:xfrm>
            <a:off x="10562592" y="6170630"/>
            <a:ext cx="1638852" cy="687370"/>
          </a:xfrm>
          <a:prstGeom prst="rect">
            <a:avLst/>
          </a:prstGeom>
        </p:spPr>
      </p:pic>
    </p:spTree>
    <p:extLst>
      <p:ext uri="{BB962C8B-B14F-4D97-AF65-F5344CB8AC3E}">
        <p14:creationId xmlns:p14="http://schemas.microsoft.com/office/powerpoint/2010/main" val="2766863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09115" y="-964661"/>
            <a:ext cx="7542946" cy="3938700"/>
          </a:xfrm>
          <a:prstGeom prst="rect">
            <a:avLst/>
          </a:prstGeom>
        </p:spPr>
      </p:pic>
      <p:pic>
        <p:nvPicPr>
          <p:cNvPr id="43" name="Picture 42">
            <a:extLst>
              <a:ext uri="{FF2B5EF4-FFF2-40B4-BE49-F238E27FC236}">
                <a16:creationId xmlns:a16="http://schemas.microsoft.com/office/drawing/2014/main" id="{C5D6B9AE-4EB7-4361-ABE1-30D30C61778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350812" y="73330"/>
            <a:ext cx="5620448" cy="5373937"/>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55952" y="750351"/>
            <a:ext cx="4070654" cy="4135783"/>
          </a:xfrm>
          <a:prstGeom prst="rect">
            <a:avLst/>
          </a:prstGeom>
        </p:spPr>
      </p:pic>
      <p:pic>
        <p:nvPicPr>
          <p:cNvPr id="17" name="Picture 1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770544" y="1452683"/>
            <a:ext cx="3867342" cy="3846952"/>
          </a:xfrm>
          <a:prstGeom prst="rect">
            <a:avLst/>
          </a:prstGeom>
        </p:spPr>
      </p:pic>
      <p:sp>
        <p:nvSpPr>
          <p:cNvPr id="2" name="Title 1"/>
          <p:cNvSpPr>
            <a:spLocks noGrp="1"/>
          </p:cNvSpPr>
          <p:nvPr>
            <p:ph type="title"/>
          </p:nvPr>
        </p:nvSpPr>
        <p:spPr/>
        <p:txBody>
          <a:bodyPr>
            <a:normAutofit/>
          </a:bodyPr>
          <a:lstStyle/>
          <a:p>
            <a:r>
              <a:rPr lang="en-US" dirty="0"/>
              <a:t>Xamarin App Architecture</a:t>
            </a:r>
          </a:p>
        </p:txBody>
      </p:sp>
      <p:pic>
        <p:nvPicPr>
          <p:cNvPr id="16" name="Picture 1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160390" y="2818242"/>
            <a:ext cx="4434262" cy="3640762"/>
          </a:xfrm>
          <a:prstGeom prst="rect">
            <a:avLst/>
          </a:prstGeom>
        </p:spPr>
      </p:pic>
      <p:pic>
        <p:nvPicPr>
          <p:cNvPr id="65" name="Picture 64"/>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0463682" y="3164705"/>
            <a:ext cx="1700282" cy="3640762"/>
          </a:xfrm>
          <a:prstGeom prst="rect">
            <a:avLst/>
          </a:prstGeom>
        </p:spPr>
      </p:pic>
      <p:pic>
        <p:nvPicPr>
          <p:cNvPr id="4" name="Picture 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759438" y="3132534"/>
            <a:ext cx="3849382" cy="3802024"/>
          </a:xfrm>
          <a:prstGeom prst="rect">
            <a:avLst/>
          </a:prstGeom>
        </p:spPr>
      </p:pic>
      <p:sp>
        <p:nvSpPr>
          <p:cNvPr id="26" name="Rectangle 25">
            <a:extLst>
              <a:ext uri="{FF2B5EF4-FFF2-40B4-BE49-F238E27FC236}">
                <a16:creationId xmlns:a16="http://schemas.microsoft.com/office/drawing/2014/main" id="{8CA90295-3167-41B5-BEBC-A9F6042A5999}"/>
              </a:ext>
            </a:extLst>
          </p:cNvPr>
          <p:cNvSpPr/>
          <p:nvPr/>
        </p:nvSpPr>
        <p:spPr bwMode="auto">
          <a:xfrm>
            <a:off x="378983" y="2744846"/>
            <a:ext cx="2113099" cy="591407"/>
          </a:xfrm>
          <a:prstGeom prst="rect">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7" name="Rectangle 26">
            <a:extLst>
              <a:ext uri="{FF2B5EF4-FFF2-40B4-BE49-F238E27FC236}">
                <a16:creationId xmlns:a16="http://schemas.microsoft.com/office/drawing/2014/main" id="{DE56745B-DF9F-4BC3-A7AB-076BAF1F5CF0}"/>
              </a:ext>
            </a:extLst>
          </p:cNvPr>
          <p:cNvSpPr/>
          <p:nvPr/>
        </p:nvSpPr>
        <p:spPr bwMode="auto">
          <a:xfrm>
            <a:off x="4744858" y="2744845"/>
            <a:ext cx="2117654" cy="59140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8" name="Rectangle 27">
            <a:extLst>
              <a:ext uri="{FF2B5EF4-FFF2-40B4-BE49-F238E27FC236}">
                <a16:creationId xmlns:a16="http://schemas.microsoft.com/office/drawing/2014/main" id="{7276B01B-A1D6-4D73-B25A-6F96ABFDDC1B}"/>
              </a:ext>
            </a:extLst>
          </p:cNvPr>
          <p:cNvSpPr/>
          <p:nvPr/>
        </p:nvSpPr>
        <p:spPr bwMode="auto">
          <a:xfrm>
            <a:off x="2566433" y="2744846"/>
            <a:ext cx="2108631" cy="591407"/>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29" name="Group 28">
            <a:extLst>
              <a:ext uri="{FF2B5EF4-FFF2-40B4-BE49-F238E27FC236}">
                <a16:creationId xmlns:a16="http://schemas.microsoft.com/office/drawing/2014/main" id="{7B4CA0C8-9637-4C1A-884F-2524844898A3}"/>
              </a:ext>
            </a:extLst>
          </p:cNvPr>
          <p:cNvGrpSpPr/>
          <p:nvPr/>
        </p:nvGrpSpPr>
        <p:grpSpPr>
          <a:xfrm>
            <a:off x="378892" y="3388164"/>
            <a:ext cx="6521569" cy="2156154"/>
            <a:chOff x="2892372" y="3279586"/>
            <a:chExt cx="6448375" cy="1705020"/>
          </a:xfrm>
        </p:grpSpPr>
        <p:sp>
          <p:nvSpPr>
            <p:cNvPr id="30" name="Rectangle 29">
              <a:extLst>
                <a:ext uri="{FF2B5EF4-FFF2-40B4-BE49-F238E27FC236}">
                  <a16:creationId xmlns:a16="http://schemas.microsoft.com/office/drawing/2014/main" id="{542FC7B8-4A6F-4724-A0D8-98D09781C3FC}"/>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31" name="TextBox 30">
              <a:extLst>
                <a:ext uri="{FF2B5EF4-FFF2-40B4-BE49-F238E27FC236}">
                  <a16:creationId xmlns:a16="http://schemas.microsoft.com/office/drawing/2014/main" id="{4C995C2F-61E8-4582-9E4F-D541B02FC38C}"/>
                </a:ext>
              </a:extLst>
            </p:cNvPr>
            <p:cNvSpPr txBox="1"/>
            <p:nvPr/>
          </p:nvSpPr>
          <p:spPr>
            <a:xfrm>
              <a:off x="2892372" y="3546314"/>
              <a:ext cx="6448375" cy="959193"/>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Shared C#</a:t>
              </a:r>
            </a:p>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Business Logic  </a:t>
              </a:r>
              <a:r>
                <a:rPr kumimoji="0" lang="en-US" sz="20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sym typeface="Segoe UI"/>
                </a:rPr>
                <a:t>•</a:t>
              </a:r>
              <a:r>
                <a:rPr kumimoji="0" lang="en-US" sz="2000" b="1" i="0" u="none" strike="noStrike" kern="0" cap="none" spc="0" normalizeH="0" baseline="0" noProof="0">
                  <a:ln>
                    <a:noFill/>
                  </a:ln>
                  <a:solidFill>
                    <a:srgbClr val="505050"/>
                  </a:solidFill>
                  <a:effectLst/>
                  <a:uLnTx/>
                  <a:uFillTx/>
                  <a:latin typeface="Segoe UI Semibold" panose="020B0702040204020203" pitchFamily="34" charset="0"/>
                  <a:ea typeface="+mn-ea"/>
                  <a:cs typeface="+mn-cs"/>
                  <a:sym typeface="Segoe UI"/>
                </a:rPr>
                <a:t>  </a:t>
              </a:r>
              <a:r>
                <a:rPr kumimoji="0" lang="en-US" sz="20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sym typeface="Segoe UI"/>
                </a:rPr>
                <a:t>Platform APIs </a:t>
              </a:r>
              <a:r>
                <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 </a:t>
              </a:r>
              <a:r>
                <a:rPr kumimoji="0" lang="en-US" sz="20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sym typeface="Segoe UI"/>
                </a:rPr>
                <a:t>•</a:t>
              </a:r>
              <a:r>
                <a:rPr kumimoji="0" lang="en-US" sz="2000" b="1" i="0" u="none" strike="noStrike" kern="0" cap="none" spc="0" normalizeH="0" baseline="0" noProof="0">
                  <a:ln>
                    <a:noFill/>
                  </a:ln>
                  <a:solidFill>
                    <a:srgbClr val="505050"/>
                  </a:solidFill>
                  <a:effectLst/>
                  <a:uLnTx/>
                  <a:uFillTx/>
                  <a:latin typeface="Segoe UI Semibold" panose="020B0702040204020203" pitchFamily="34" charset="0"/>
                  <a:ea typeface="+mn-ea"/>
                  <a:cs typeface="+mn-cs"/>
                  <a:sym typeface="Segoe UI"/>
                </a:rPr>
                <a:t>  </a:t>
              </a:r>
              <a:r>
                <a:rPr kumimoji="0" lang="en-US" sz="2000" b="1" i="0" u="none" strike="noStrike" kern="0" cap="none" spc="0" normalizeH="0" baseline="0" noProof="0">
                  <a:ln>
                    <a:noFill/>
                  </a:ln>
                  <a:solidFill>
                    <a:srgbClr val="FFFFFF"/>
                  </a:solidFill>
                  <a:effectLst/>
                  <a:uLnTx/>
                  <a:uFillTx/>
                  <a:latin typeface="Segoe UI Semibold" panose="020B0702040204020203" pitchFamily="34" charset="0"/>
                  <a:ea typeface="+mn-ea"/>
                  <a:cs typeface="+mn-cs"/>
                  <a:sym typeface="Segoe UI"/>
                </a:rPr>
                <a:t>User Interface </a:t>
              </a:r>
              <a:r>
                <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 </a:t>
              </a:r>
            </a:p>
          </p:txBody>
        </p:sp>
      </p:grpSp>
      <p:grpSp>
        <p:nvGrpSpPr>
          <p:cNvPr id="32" name="Group 31">
            <a:extLst>
              <a:ext uri="{FF2B5EF4-FFF2-40B4-BE49-F238E27FC236}">
                <a16:creationId xmlns:a16="http://schemas.microsoft.com/office/drawing/2014/main" id="{1F73DE74-6B54-4FB6-A362-D53784704B4B}"/>
              </a:ext>
            </a:extLst>
          </p:cNvPr>
          <p:cNvGrpSpPr/>
          <p:nvPr/>
        </p:nvGrpSpPr>
        <p:grpSpPr>
          <a:xfrm>
            <a:off x="3246015" y="1825512"/>
            <a:ext cx="787322" cy="787322"/>
            <a:chOff x="11434337" y="2930084"/>
            <a:chExt cx="1574643" cy="1574643"/>
          </a:xfrm>
          <a:solidFill>
            <a:srgbClr val="77D065"/>
          </a:solidFill>
        </p:grpSpPr>
        <p:sp>
          <p:nvSpPr>
            <p:cNvPr id="33" name="Oval 32">
              <a:extLst>
                <a:ext uri="{FF2B5EF4-FFF2-40B4-BE49-F238E27FC236}">
                  <a16:creationId xmlns:a16="http://schemas.microsoft.com/office/drawing/2014/main" id="{5B6AA765-EDD7-4C03-9E23-8DC95D8C490C}"/>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4" name="Picture 33">
              <a:extLst>
                <a:ext uri="{FF2B5EF4-FFF2-40B4-BE49-F238E27FC236}">
                  <a16:creationId xmlns:a16="http://schemas.microsoft.com/office/drawing/2014/main" id="{141BFFBD-23F3-4091-B9E2-841655981100}"/>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5" name="Group 34">
            <a:extLst>
              <a:ext uri="{FF2B5EF4-FFF2-40B4-BE49-F238E27FC236}">
                <a16:creationId xmlns:a16="http://schemas.microsoft.com/office/drawing/2014/main" id="{B758B323-C700-4289-82FE-E0D3B8362436}"/>
              </a:ext>
            </a:extLst>
          </p:cNvPr>
          <p:cNvGrpSpPr/>
          <p:nvPr/>
        </p:nvGrpSpPr>
        <p:grpSpPr>
          <a:xfrm>
            <a:off x="1037361" y="1813821"/>
            <a:ext cx="787322" cy="787322"/>
            <a:chOff x="3567813" y="1467990"/>
            <a:chExt cx="787322" cy="787322"/>
          </a:xfrm>
        </p:grpSpPr>
        <p:sp>
          <p:nvSpPr>
            <p:cNvPr id="37" name="Oval 36">
              <a:extLst>
                <a:ext uri="{FF2B5EF4-FFF2-40B4-BE49-F238E27FC236}">
                  <a16:creationId xmlns:a16="http://schemas.microsoft.com/office/drawing/2014/main" id="{0C01EABD-F20C-473F-94CA-2B037E78F2EE}"/>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8" name="Picture 2" descr="http://www.freeiconspng.com/uploads/ios-7-logo-png-14.png">
              <a:extLst>
                <a:ext uri="{FF2B5EF4-FFF2-40B4-BE49-F238E27FC236}">
                  <a16:creationId xmlns:a16="http://schemas.microsoft.com/office/drawing/2014/main" id="{EA63DC41-17CB-4C2A-82F5-2F19483B6C2A}"/>
                </a:ext>
              </a:extLst>
            </p:cNvPr>
            <p:cNvPicPr>
              <a:picLocks noChangeAspect="1" noChangeArrowheads="1"/>
            </p:cNvPicPr>
            <p:nvPr/>
          </p:nvPicPr>
          <p:blipFill>
            <a:blip r:embed="rId11"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TextBox 38">
            <a:extLst>
              <a:ext uri="{FF2B5EF4-FFF2-40B4-BE49-F238E27FC236}">
                <a16:creationId xmlns:a16="http://schemas.microsoft.com/office/drawing/2014/main" id="{0391D011-1F5F-4059-94A8-811D3C97CC1D}"/>
              </a:ext>
            </a:extLst>
          </p:cNvPr>
          <p:cNvSpPr txBox="1"/>
          <p:nvPr/>
        </p:nvSpPr>
        <p:spPr>
          <a:xfrm>
            <a:off x="5410024" y="1837107"/>
            <a:ext cx="787322" cy="787322"/>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40" name="TextBox 39">
            <a:extLst>
              <a:ext uri="{FF2B5EF4-FFF2-40B4-BE49-F238E27FC236}">
                <a16:creationId xmlns:a16="http://schemas.microsoft.com/office/drawing/2014/main" id="{932CCCE4-DAC0-4AF2-AEE0-6AD433D4042F}"/>
              </a:ext>
            </a:extLst>
          </p:cNvPr>
          <p:cNvSpPr txBox="1"/>
          <p:nvPr/>
        </p:nvSpPr>
        <p:spPr>
          <a:xfrm>
            <a:off x="1083454" y="2748295"/>
            <a:ext cx="741229"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C#</a:t>
            </a:r>
          </a:p>
        </p:txBody>
      </p:sp>
      <p:sp>
        <p:nvSpPr>
          <p:cNvPr id="41" name="TextBox 40">
            <a:extLst>
              <a:ext uri="{FF2B5EF4-FFF2-40B4-BE49-F238E27FC236}">
                <a16:creationId xmlns:a16="http://schemas.microsoft.com/office/drawing/2014/main" id="{E9BCE523-3AD0-420C-AB04-FA1771B16C4A}"/>
              </a:ext>
            </a:extLst>
          </p:cNvPr>
          <p:cNvSpPr txBox="1"/>
          <p:nvPr/>
        </p:nvSpPr>
        <p:spPr>
          <a:xfrm>
            <a:off x="3292108" y="2748295"/>
            <a:ext cx="741229"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C#</a:t>
            </a:r>
          </a:p>
        </p:txBody>
      </p:sp>
      <p:sp>
        <p:nvSpPr>
          <p:cNvPr id="42" name="TextBox 41">
            <a:extLst>
              <a:ext uri="{FF2B5EF4-FFF2-40B4-BE49-F238E27FC236}">
                <a16:creationId xmlns:a16="http://schemas.microsoft.com/office/drawing/2014/main" id="{F6CE9FEC-3DB2-45F5-99F5-6A0A05D62C1A}"/>
              </a:ext>
            </a:extLst>
          </p:cNvPr>
          <p:cNvSpPr txBox="1"/>
          <p:nvPr/>
        </p:nvSpPr>
        <p:spPr>
          <a:xfrm>
            <a:off x="5475743" y="2760299"/>
            <a:ext cx="741229"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a:ea typeface="+mn-ea"/>
                <a:cs typeface="+mn-cs"/>
              </a:rPr>
              <a:t>C#</a:t>
            </a:r>
          </a:p>
        </p:txBody>
      </p:sp>
    </p:spTree>
    <p:extLst>
      <p:ext uri="{BB962C8B-B14F-4D97-AF65-F5344CB8AC3E}">
        <p14:creationId xmlns:p14="http://schemas.microsoft.com/office/powerpoint/2010/main" val="335529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3" name="Rectangle 62"/>
          <p:cNvSpPr/>
          <p:nvPr/>
        </p:nvSpPr>
        <p:spPr bwMode="auto">
          <a:xfrm>
            <a:off x="-15860" y="973"/>
            <a:ext cx="3938276" cy="6855568"/>
          </a:xfrm>
          <a:prstGeom prst="rect">
            <a:avLst/>
          </a:prstGeom>
          <a:solidFill>
            <a:srgbClr val="512BD4"/>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5439">
                    <a:srgbClr val="F8F8F8"/>
                  </a:gs>
                  <a:gs pos="10000">
                    <a:srgbClr val="F8F8F8"/>
                  </a:gs>
                </a:gsLst>
                <a:lin ang="5400000" scaled="0"/>
              </a:gradFill>
              <a:effectLst/>
              <a:uLnTx/>
              <a:uFillTx/>
              <a:latin typeface="Segoe UI"/>
              <a:ea typeface="+mn-ea"/>
              <a:cs typeface="+mn-cs"/>
            </a:endParaRPr>
          </a:p>
        </p:txBody>
      </p:sp>
      <p:sp>
        <p:nvSpPr>
          <p:cNvPr id="48" name="microsoft"/>
          <p:cNvSpPr/>
          <p:nvPr/>
        </p:nvSpPr>
        <p:spPr>
          <a:xfrm>
            <a:off x="165180" y="2150570"/>
            <a:ext cx="3584346" cy="2191754"/>
          </a:xfrm>
          <a:prstGeom prst="rect">
            <a:avLst/>
          </a:prstGeom>
        </p:spPr>
        <p:txBody>
          <a:bodyPr wrap="square" lIns="179234" anchor="t">
            <a:spAutoFit/>
          </a:bodyPr>
          <a:lstStyle/>
          <a:p>
            <a:pPr marL="0" marR="0" lvl="0" indent="0" algn="l" defTabSz="896042" rtl="0" eaLnBrk="1" fontAlgn="base" latinLnBrk="0" hangingPunct="1">
              <a:lnSpc>
                <a:spcPct val="90000"/>
              </a:lnSpc>
              <a:spcBef>
                <a:spcPct val="0"/>
              </a:spcBef>
              <a:spcAft>
                <a:spcPts val="1174"/>
              </a:spcAft>
              <a:buClrTx/>
              <a:buSzTx/>
              <a:buFontTx/>
              <a:buNone/>
              <a:tabLst/>
              <a:defRPr/>
            </a:pPr>
            <a:endParaRPr kumimoji="0" lang="en-US" sz="4312" b="0" i="0" u="none" strike="noStrike" kern="0" cap="none" spc="0" normalizeH="0" baseline="0" noProof="0">
              <a:ln w="3175">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endParaRPr>
          </a:p>
          <a:p>
            <a:pPr marL="0" marR="0" lvl="0" indent="0" algn="l" defTabSz="896042" rtl="0" eaLnBrk="1" fontAlgn="base" latinLnBrk="0" hangingPunct="1">
              <a:lnSpc>
                <a:spcPct val="90000"/>
              </a:lnSpc>
              <a:spcBef>
                <a:spcPct val="0"/>
              </a:spcBef>
              <a:spcAft>
                <a:spcPts val="1174"/>
              </a:spcAft>
              <a:buClrTx/>
              <a:buSzTx/>
              <a:buFontTx/>
              <a:buNone/>
              <a:tabLst/>
              <a:defRPr/>
            </a:pPr>
            <a:endParaRPr kumimoji="0" lang="en-US" sz="4312" b="0" i="0" u="none" strike="noStrike" kern="0" cap="none" spc="0" normalizeH="0" baseline="0" noProof="0">
              <a:ln w="3175">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endParaRPr>
          </a:p>
          <a:p>
            <a:pPr marL="0" marR="0" lvl="0" indent="0" algn="l" defTabSz="896042" rtl="0" eaLnBrk="1" fontAlgn="base" latinLnBrk="0" hangingPunct="1">
              <a:lnSpc>
                <a:spcPct val="90000"/>
              </a:lnSpc>
              <a:spcBef>
                <a:spcPct val="0"/>
              </a:spcBef>
              <a:spcAft>
                <a:spcPts val="1174"/>
              </a:spcAft>
              <a:buClrTx/>
              <a:buSzTx/>
              <a:buFontTx/>
              <a:buNone/>
              <a:tabLst/>
              <a:defRPr/>
            </a:pPr>
            <a:r>
              <a:rPr kumimoji="0" lang="en-US" sz="4312" b="0" i="0" u="none" strike="noStrike" kern="0" cap="none" spc="0" normalizeH="0" baseline="0" noProof="0">
                <a:ln w="3175">
                  <a:noFill/>
                </a:ln>
                <a:gradFill>
                  <a:gsLst>
                    <a:gs pos="0">
                      <a:srgbClr val="FFFFFF"/>
                    </a:gs>
                    <a:gs pos="100000">
                      <a:srgbClr val="FFFFFF"/>
                    </a:gs>
                  </a:gsLst>
                  <a:lin ang="5400000" scaled="1"/>
                </a:gradFill>
                <a:effectLst/>
                <a:uLnTx/>
                <a:uFillTx/>
                <a:latin typeface="Segoe UI Light" panose="020B0502040204020203" pitchFamily="34" charset="0"/>
                <a:ea typeface="+mn-ea"/>
                <a:cs typeface="Segoe UI Light" panose="020B0502040204020203" pitchFamily="34" charset="0"/>
              </a:rPr>
              <a:t>Xamarin</a:t>
            </a:r>
          </a:p>
        </p:txBody>
      </p:sp>
      <p:sp>
        <p:nvSpPr>
          <p:cNvPr id="53" name="TextBox 52"/>
          <p:cNvSpPr txBox="1"/>
          <p:nvPr/>
        </p:nvSpPr>
        <p:spPr>
          <a:xfrm>
            <a:off x="264563" y="4325207"/>
            <a:ext cx="3481778" cy="1832036"/>
          </a:xfrm>
          <a:prstGeom prst="rect">
            <a:avLst/>
          </a:prstGeom>
        </p:spPr>
        <p:txBody>
          <a:bodyPr wrap="square" rtlCol="0" anchor="t" anchorCtr="0">
            <a:spAutoFit/>
          </a:bodyPr>
          <a:lstStyle/>
          <a:p>
            <a:pPr marL="0" marR="0" lvl="0" indent="0" algn="l" defTabSz="896042" rtl="0" eaLnBrk="1" fontAlgn="auto" latinLnBrk="0" hangingPunct="1">
              <a:lnSpc>
                <a:spcPct val="90000"/>
              </a:lnSpc>
              <a:spcBef>
                <a:spcPct val="0"/>
              </a:spcBef>
              <a:spcAft>
                <a:spcPts val="1567"/>
              </a:spcAft>
              <a:buClrTx/>
              <a:buSzTx/>
              <a:buFontTx/>
              <a:buNone/>
              <a:tabLst/>
              <a:defRPr/>
            </a:pPr>
            <a:r>
              <a:rPr kumimoji="0" lang="en-US" sz="2353" b="0" i="0" u="none" strike="noStrike" kern="0" cap="none" spc="0" normalizeH="0" baseline="0" noProof="0">
                <a:ln w="3175">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rPr>
              <a:t>Loved by developers,</a:t>
            </a:r>
            <a:br>
              <a:rPr kumimoji="0" lang="en-US" sz="2353" b="0" i="0" u="none" strike="noStrike" kern="0" cap="none" spc="0" normalizeH="0" baseline="0" noProof="0">
                <a:ln w="3175">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rPr>
            </a:br>
            <a:r>
              <a:rPr kumimoji="0" lang="en-US" sz="2353" b="0" i="0" u="none" strike="noStrike" kern="0" cap="none" spc="0" normalizeH="0" baseline="0" noProof="0">
                <a:ln w="3175">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rPr>
              <a:t>trusted by enterprise</a:t>
            </a:r>
          </a:p>
          <a:p>
            <a:pPr marL="0" marR="0" lvl="0" indent="0" algn="l" defTabSz="896042" rtl="0" eaLnBrk="1" fontAlgn="auto" latinLnBrk="0" hangingPunct="1">
              <a:lnSpc>
                <a:spcPct val="90000"/>
              </a:lnSpc>
              <a:spcBef>
                <a:spcPct val="0"/>
              </a:spcBef>
              <a:spcAft>
                <a:spcPts val="1567"/>
              </a:spcAft>
              <a:buClrTx/>
              <a:buSzTx/>
              <a:buFontTx/>
              <a:buNone/>
              <a:tabLst/>
              <a:defRPr/>
            </a:pPr>
            <a:endParaRPr kumimoji="0" lang="en-US" sz="2353" b="0" i="0" u="none" strike="noStrike" kern="0" cap="none" spc="0" normalizeH="0" baseline="0" noProof="0">
              <a:ln w="3175">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896042" rtl="0" eaLnBrk="1" fontAlgn="auto" latinLnBrk="0" hangingPunct="1">
              <a:lnSpc>
                <a:spcPct val="90000"/>
              </a:lnSpc>
              <a:spcBef>
                <a:spcPct val="0"/>
              </a:spcBef>
              <a:spcAft>
                <a:spcPts val="1567"/>
              </a:spcAft>
              <a:buClrTx/>
              <a:buSzTx/>
              <a:buFontTx/>
              <a:buNone/>
              <a:tabLst/>
              <a:defRPr/>
            </a:pPr>
            <a:endParaRPr kumimoji="0" lang="en-US" sz="2353" b="0" i="0" u="none" strike="noStrike" kern="0" cap="none" spc="0" normalizeH="0" baseline="0" noProof="0">
              <a:ln w="3175">
                <a:noFill/>
              </a:ln>
              <a:gradFill>
                <a:gsLst>
                  <a:gs pos="0">
                    <a:srgbClr val="FFFFFF"/>
                  </a:gs>
                  <a:gs pos="100000">
                    <a:srgbClr val="FFFFFF"/>
                  </a:gs>
                </a:gsLst>
                <a:lin ang="5400000" scaled="1"/>
              </a:gradFill>
              <a:effectLst/>
              <a:uLnTx/>
              <a:uFillTx/>
              <a:latin typeface="Segoe UI Semilight" panose="020B0402040204020203" pitchFamily="34" charset="0"/>
              <a:ea typeface="+mn-ea"/>
              <a:cs typeface="Segoe UI Semilight" panose="020B0402040204020203" pitchFamily="34" charset="0"/>
            </a:endParaRPr>
          </a:p>
        </p:txBody>
      </p:sp>
      <p:grpSp>
        <p:nvGrpSpPr>
          <p:cNvPr id="2" name="Group 1">
            <a:extLst>
              <a:ext uri="{FF2B5EF4-FFF2-40B4-BE49-F238E27FC236}">
                <a16:creationId xmlns:a16="http://schemas.microsoft.com/office/drawing/2014/main" id="{FE20C3AF-A20A-47AC-BFA5-841D7D2FD969}"/>
              </a:ext>
            </a:extLst>
          </p:cNvPr>
          <p:cNvGrpSpPr/>
          <p:nvPr/>
        </p:nvGrpSpPr>
        <p:grpSpPr>
          <a:xfrm>
            <a:off x="4524527" y="-117307"/>
            <a:ext cx="7317990" cy="6726125"/>
            <a:chOff x="4524527" y="-117307"/>
            <a:chExt cx="7317990" cy="6726125"/>
          </a:xfrm>
        </p:grpSpPr>
        <p:grpSp>
          <p:nvGrpSpPr>
            <p:cNvPr id="41" name="Group 40"/>
            <p:cNvGrpSpPr/>
            <p:nvPr/>
          </p:nvGrpSpPr>
          <p:grpSpPr>
            <a:xfrm>
              <a:off x="4531649" y="177025"/>
              <a:ext cx="1485451" cy="4815403"/>
              <a:chOff x="4633357" y="662152"/>
              <a:chExt cx="1786733" cy="5792072"/>
            </a:xfrm>
          </p:grpSpPr>
          <p:pic>
            <p:nvPicPr>
              <p:cNvPr id="43" name="Picture 42"/>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983044" y="4972640"/>
                <a:ext cx="1087359" cy="426449"/>
              </a:xfrm>
              <a:prstGeom prst="rect">
                <a:avLst/>
              </a:prstGeom>
            </p:spPr>
          </p:pic>
          <p:pic>
            <p:nvPicPr>
              <p:cNvPr id="59" name="Picture 58"/>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132589" y="2228765"/>
                <a:ext cx="788269" cy="547478"/>
              </a:xfrm>
              <a:prstGeom prst="rect">
                <a:avLst/>
              </a:prstGeom>
            </p:spPr>
          </p:pic>
          <p:pic>
            <p:nvPicPr>
              <p:cNvPr id="60" name="Picture 59"/>
              <p:cNvPicPr>
                <a:picLocks noChangeAspect="1"/>
              </p:cNvPicPr>
              <p:nvPr/>
            </p:nvPicPr>
            <p:blipFill>
              <a:blip r:embed="rId5"/>
              <a:stretch>
                <a:fillRect/>
              </a:stretch>
            </p:blipFill>
            <p:spPr>
              <a:xfrm>
                <a:off x="4841807" y="1273046"/>
                <a:ext cx="1369833" cy="731508"/>
              </a:xfrm>
              <a:prstGeom prst="rect">
                <a:avLst/>
              </a:prstGeom>
            </p:spPr>
          </p:pic>
          <p:pic>
            <p:nvPicPr>
              <p:cNvPr id="64" name="Picture 63"/>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988238" y="4041535"/>
                <a:ext cx="1076971" cy="472575"/>
              </a:xfrm>
              <a:prstGeom prst="rect">
                <a:avLst/>
              </a:prstGeom>
            </p:spPr>
          </p:pic>
          <p:pic>
            <p:nvPicPr>
              <p:cNvPr id="65" name="Picture 64"/>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202902" y="3180988"/>
                <a:ext cx="647643" cy="345194"/>
              </a:xfrm>
              <a:prstGeom prst="rect">
                <a:avLst/>
              </a:prstGeom>
            </p:spPr>
          </p:pic>
          <p:pic>
            <p:nvPicPr>
              <p:cNvPr id="69" name="Picture 68"/>
              <p:cNvPicPr>
                <a:picLocks noChangeAspect="1"/>
              </p:cNvPicPr>
              <p:nvPr/>
            </p:nvPicPr>
            <p:blipFill>
              <a:blip r:embed="rId8" cstate="hqprint">
                <a:clrChange>
                  <a:clrFrom>
                    <a:srgbClr val="FEFCFB"/>
                  </a:clrFrom>
                  <a:clrTo>
                    <a:srgbClr val="FEFCFB">
                      <a:alpha val="0"/>
                    </a:srgbClr>
                  </a:clrTo>
                </a:clrChange>
                <a:extLst>
                  <a:ext uri="{28A0092B-C50C-407E-A947-70E740481C1C}">
                    <a14:useLocalDpi xmlns:a14="http://schemas.microsoft.com/office/drawing/2010/main"/>
                  </a:ext>
                </a:extLst>
              </a:blip>
              <a:stretch>
                <a:fillRect/>
              </a:stretch>
            </p:blipFill>
            <p:spPr>
              <a:xfrm>
                <a:off x="4633357" y="662152"/>
                <a:ext cx="1786733" cy="529291"/>
              </a:xfrm>
              <a:prstGeom prst="rect">
                <a:avLst/>
              </a:prstGeom>
            </p:spPr>
          </p:pic>
          <p:pic>
            <p:nvPicPr>
              <p:cNvPr id="70" name="Picture 69"/>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4998207" y="5774702"/>
                <a:ext cx="1057036" cy="679522"/>
              </a:xfrm>
              <a:prstGeom prst="rect">
                <a:avLst/>
              </a:prstGeom>
            </p:spPr>
          </p:pic>
        </p:grpSp>
        <p:grpSp>
          <p:nvGrpSpPr>
            <p:cNvPr id="71" name="Group 70"/>
            <p:cNvGrpSpPr/>
            <p:nvPr/>
          </p:nvGrpSpPr>
          <p:grpSpPr>
            <a:xfrm>
              <a:off x="10156538" y="-117307"/>
              <a:ext cx="1685979" cy="5238545"/>
              <a:chOff x="9685665" y="164658"/>
              <a:chExt cx="2027932" cy="6301036"/>
            </a:xfrm>
          </p:grpSpPr>
          <p:pic>
            <p:nvPicPr>
              <p:cNvPr id="72" name="Picture 71"/>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9685665" y="164658"/>
                <a:ext cx="2027932" cy="1524278"/>
              </a:xfrm>
              <a:prstGeom prst="rect">
                <a:avLst/>
              </a:prstGeom>
            </p:spPr>
          </p:pic>
          <p:pic>
            <p:nvPicPr>
              <p:cNvPr id="73" name="Picture 72"/>
              <p:cNvPicPr>
                <a:picLocks noChangeAspect="1"/>
              </p:cNvPicPr>
              <p:nvPr/>
            </p:nvPicPr>
            <p:blipFill>
              <a:blip r:embed="rId11"/>
              <a:stretch>
                <a:fillRect/>
              </a:stretch>
            </p:blipFill>
            <p:spPr>
              <a:xfrm>
                <a:off x="9996939" y="2650894"/>
                <a:ext cx="1405384" cy="1405383"/>
              </a:xfrm>
              <a:prstGeom prst="rect">
                <a:avLst/>
              </a:prstGeom>
            </p:spPr>
          </p:pic>
          <p:pic>
            <p:nvPicPr>
              <p:cNvPr id="74" name="Picture 73"/>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10033505" y="1251517"/>
                <a:ext cx="1332253" cy="774566"/>
              </a:xfrm>
              <a:prstGeom prst="rect">
                <a:avLst/>
              </a:prstGeom>
            </p:spPr>
          </p:pic>
          <p:pic>
            <p:nvPicPr>
              <p:cNvPr id="75" name="Picture 74"/>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9975880" y="5057760"/>
                <a:ext cx="1447503" cy="256209"/>
              </a:xfrm>
              <a:prstGeom prst="rect">
                <a:avLst/>
              </a:prstGeom>
            </p:spPr>
          </p:pic>
          <p:pic>
            <p:nvPicPr>
              <p:cNvPr id="76" name="Picture 75"/>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10024408" y="5763233"/>
                <a:ext cx="1350446" cy="702461"/>
              </a:xfrm>
              <a:prstGeom prst="rect">
                <a:avLst/>
              </a:prstGeom>
            </p:spPr>
          </p:pic>
          <p:pic>
            <p:nvPicPr>
              <p:cNvPr id="77" name="Picture 76"/>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9896932" y="2158681"/>
                <a:ext cx="1605399" cy="687646"/>
              </a:xfrm>
              <a:prstGeom prst="rect">
                <a:avLst/>
              </a:prstGeom>
            </p:spPr>
          </p:pic>
          <p:pic>
            <p:nvPicPr>
              <p:cNvPr id="78" name="Picture 77"/>
              <p:cNvPicPr>
                <a:picLocks noChangeAspect="1"/>
              </p:cNvPicPr>
              <p:nvPr/>
            </p:nvPicPr>
            <p:blipFill>
              <a:blip r:embed="rId16"/>
              <a:stretch>
                <a:fillRect/>
              </a:stretch>
            </p:blipFill>
            <p:spPr>
              <a:xfrm>
                <a:off x="9762367" y="3871674"/>
                <a:ext cx="1874529" cy="812297"/>
              </a:xfrm>
              <a:prstGeom prst="rect">
                <a:avLst/>
              </a:prstGeom>
            </p:spPr>
          </p:pic>
        </p:grpSp>
        <p:grpSp>
          <p:nvGrpSpPr>
            <p:cNvPr id="79" name="Group 78"/>
            <p:cNvGrpSpPr/>
            <p:nvPr/>
          </p:nvGrpSpPr>
          <p:grpSpPr>
            <a:xfrm>
              <a:off x="8290128" y="197898"/>
              <a:ext cx="1488880" cy="4639044"/>
              <a:chOff x="8073056" y="687256"/>
              <a:chExt cx="1790857" cy="5579944"/>
            </a:xfrm>
          </p:grpSpPr>
          <p:pic>
            <p:nvPicPr>
              <p:cNvPr id="80" name="Picture 79"/>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8292991" y="4277947"/>
                <a:ext cx="1332704" cy="170132"/>
              </a:xfrm>
              <a:prstGeom prst="rect">
                <a:avLst/>
              </a:prstGeom>
            </p:spPr>
          </p:pic>
          <p:grpSp>
            <p:nvGrpSpPr>
              <p:cNvPr id="81" name="Group 80"/>
              <p:cNvGrpSpPr/>
              <p:nvPr/>
            </p:nvGrpSpPr>
            <p:grpSpPr>
              <a:xfrm>
                <a:off x="8073056" y="687256"/>
                <a:ext cx="1790857" cy="5579944"/>
                <a:chOff x="8039806" y="687256"/>
                <a:chExt cx="1790857" cy="5579944"/>
              </a:xfrm>
            </p:grpSpPr>
            <p:pic>
              <p:nvPicPr>
                <p:cNvPr id="82" name="Picture 81"/>
                <p:cNvPicPr>
                  <a:picLocks noChangeAspect="1"/>
                </p:cNvPicPr>
                <p:nvPr/>
              </p:nvPicPr>
              <p:blipFill>
                <a:blip r:embed="rId18"/>
                <a:stretch>
                  <a:fillRect/>
                </a:stretch>
              </p:blipFill>
              <p:spPr>
                <a:xfrm>
                  <a:off x="8338860" y="3032462"/>
                  <a:ext cx="1192748" cy="642247"/>
                </a:xfrm>
                <a:prstGeom prst="rect">
                  <a:avLst/>
                </a:prstGeom>
              </p:spPr>
            </p:pic>
            <p:pic>
              <p:nvPicPr>
                <p:cNvPr id="83" name="Picture 82"/>
                <p:cNvPicPr>
                  <a:picLocks noChangeAspect="1"/>
                </p:cNvPicPr>
                <p:nvPr/>
              </p:nvPicPr>
              <p:blipFill>
                <a:blip r:embed="rId19" cstate="hqprint">
                  <a:extLst>
                    <a:ext uri="{28A0092B-C50C-407E-A947-70E740481C1C}">
                      <a14:useLocalDpi xmlns:a14="http://schemas.microsoft.com/office/drawing/2010/main"/>
                    </a:ext>
                  </a:extLst>
                </a:blip>
                <a:stretch>
                  <a:fillRect/>
                </a:stretch>
              </p:blipFill>
              <p:spPr>
                <a:xfrm>
                  <a:off x="8187223" y="687256"/>
                  <a:ext cx="1496022" cy="479083"/>
                </a:xfrm>
                <a:prstGeom prst="rect">
                  <a:avLst/>
                </a:prstGeom>
              </p:spPr>
            </p:pic>
            <p:pic>
              <p:nvPicPr>
                <p:cNvPr id="84" name="Picture 83"/>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8291926" y="1485512"/>
                  <a:ext cx="1286617" cy="306577"/>
                </a:xfrm>
                <a:prstGeom prst="rect">
                  <a:avLst/>
                </a:prstGeom>
              </p:spPr>
            </p:pic>
            <p:pic>
              <p:nvPicPr>
                <p:cNvPr id="85" name="Picture 84"/>
                <p:cNvPicPr>
                  <a:picLocks noChangeAspect="1"/>
                </p:cNvPicPr>
                <p:nvPr/>
              </p:nvPicPr>
              <p:blipFill>
                <a:blip r:embed="rId21"/>
                <a:stretch>
                  <a:fillRect/>
                </a:stretch>
              </p:blipFill>
              <p:spPr>
                <a:xfrm>
                  <a:off x="8324967" y="4949080"/>
                  <a:ext cx="1220534" cy="473568"/>
                </a:xfrm>
                <a:prstGeom prst="rect">
                  <a:avLst/>
                </a:prstGeom>
              </p:spPr>
            </p:pic>
            <p:pic>
              <p:nvPicPr>
                <p:cNvPr id="86" name="Picture 85"/>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8121362" y="5961726"/>
                  <a:ext cx="1627744" cy="305474"/>
                </a:xfrm>
                <a:prstGeom prst="rect">
                  <a:avLst/>
                </a:prstGeom>
              </p:spPr>
            </p:pic>
            <p:pic>
              <p:nvPicPr>
                <p:cNvPr id="87" name="Picture 86"/>
                <p:cNvPicPr>
                  <a:picLocks noChangeAspect="1"/>
                </p:cNvPicPr>
                <p:nvPr/>
              </p:nvPicPr>
              <p:blipFill>
                <a:blip r:embed="rId23" cstate="hqprint">
                  <a:extLst>
                    <a:ext uri="{28A0092B-C50C-407E-A947-70E740481C1C}">
                      <a14:useLocalDpi xmlns:a14="http://schemas.microsoft.com/office/drawing/2010/main"/>
                    </a:ext>
                  </a:extLst>
                </a:blip>
                <a:stretch>
                  <a:fillRect/>
                </a:stretch>
              </p:blipFill>
              <p:spPr>
                <a:xfrm>
                  <a:off x="8039806" y="2417136"/>
                  <a:ext cx="1790857" cy="152496"/>
                </a:xfrm>
                <a:prstGeom prst="rect">
                  <a:avLst/>
                </a:prstGeom>
              </p:spPr>
            </p:pic>
          </p:grpSp>
        </p:grpSp>
        <p:grpSp>
          <p:nvGrpSpPr>
            <p:cNvPr id="88" name="Group 87"/>
            <p:cNvGrpSpPr/>
            <p:nvPr/>
          </p:nvGrpSpPr>
          <p:grpSpPr>
            <a:xfrm>
              <a:off x="6322789" y="772305"/>
              <a:ext cx="1589808" cy="3391653"/>
              <a:chOff x="6079930" y="1378168"/>
              <a:chExt cx="1912257" cy="4079553"/>
            </a:xfrm>
          </p:grpSpPr>
          <p:pic>
            <p:nvPicPr>
              <p:cNvPr id="89" name="Picture 88"/>
              <p:cNvPicPr>
                <a:picLocks noChangeAspect="1"/>
              </p:cNvPicPr>
              <p:nvPr/>
            </p:nvPicPr>
            <p:blipFill>
              <a:blip r:embed="rId24" cstate="hqprint">
                <a:extLst>
                  <a:ext uri="{28A0092B-C50C-407E-A947-70E740481C1C}">
                    <a14:useLocalDpi xmlns:a14="http://schemas.microsoft.com/office/drawing/2010/main"/>
                  </a:ext>
                </a:extLst>
              </a:blip>
              <a:stretch>
                <a:fillRect/>
              </a:stretch>
            </p:blipFill>
            <p:spPr>
              <a:xfrm>
                <a:off x="6426871" y="4914007"/>
                <a:ext cx="1218375" cy="543714"/>
              </a:xfrm>
              <a:prstGeom prst="rect">
                <a:avLst/>
              </a:prstGeom>
            </p:spPr>
          </p:pic>
          <p:pic>
            <p:nvPicPr>
              <p:cNvPr id="90" name="Picture 89"/>
              <p:cNvPicPr>
                <a:picLocks noChangeAspect="1"/>
              </p:cNvPicPr>
              <p:nvPr/>
            </p:nvPicPr>
            <p:blipFill>
              <a:blip r:embed="rId25" cstate="hqprint">
                <a:extLst>
                  <a:ext uri="{28A0092B-C50C-407E-A947-70E740481C1C}">
                    <a14:useLocalDpi xmlns:a14="http://schemas.microsoft.com/office/drawing/2010/main"/>
                  </a:ext>
                </a:extLst>
              </a:blip>
              <a:stretch>
                <a:fillRect/>
              </a:stretch>
            </p:blipFill>
            <p:spPr>
              <a:xfrm>
                <a:off x="6460249" y="1378168"/>
                <a:ext cx="1151618" cy="521265"/>
              </a:xfrm>
              <a:prstGeom prst="rect">
                <a:avLst/>
              </a:prstGeom>
            </p:spPr>
          </p:pic>
          <p:pic>
            <p:nvPicPr>
              <p:cNvPr id="91" name="Picture 90"/>
              <p:cNvPicPr>
                <a:picLocks noChangeAspect="1"/>
              </p:cNvPicPr>
              <p:nvPr/>
            </p:nvPicPr>
            <p:blipFill>
              <a:blip r:embed="rId26"/>
              <a:stretch>
                <a:fillRect/>
              </a:stretch>
            </p:blipFill>
            <p:spPr>
              <a:xfrm>
                <a:off x="6079930" y="2971134"/>
                <a:ext cx="1912257" cy="764902"/>
              </a:xfrm>
              <a:prstGeom prst="rect">
                <a:avLst/>
              </a:prstGeom>
            </p:spPr>
          </p:pic>
          <p:pic>
            <p:nvPicPr>
              <p:cNvPr id="93" name="Picture 92"/>
              <p:cNvPicPr>
                <a:picLocks noChangeAspect="1"/>
              </p:cNvPicPr>
              <p:nvPr/>
            </p:nvPicPr>
            <p:blipFill>
              <a:blip r:embed="rId27">
                <a:extLst>
                  <a:ext uri="{28A0092B-C50C-407E-A947-70E740481C1C}">
                    <a14:useLocalDpi xmlns:a14="http://schemas.microsoft.com/office/drawing/2010/main"/>
                  </a:ext>
                </a:extLst>
              </a:blip>
              <a:stretch>
                <a:fillRect/>
              </a:stretch>
            </p:blipFill>
            <p:spPr>
              <a:xfrm>
                <a:off x="6443428" y="2270605"/>
                <a:ext cx="1185261" cy="463798"/>
              </a:xfrm>
              <a:prstGeom prst="rect">
                <a:avLst/>
              </a:prstGeom>
            </p:spPr>
          </p:pic>
          <p:pic>
            <p:nvPicPr>
              <p:cNvPr id="94" name="Picture 93"/>
              <p:cNvPicPr>
                <a:picLocks noChangeAspect="1"/>
              </p:cNvPicPr>
              <p:nvPr/>
            </p:nvPicPr>
            <p:blipFill>
              <a:blip r:embed="rId28" cstate="hqprint">
                <a:extLst>
                  <a:ext uri="{28A0092B-C50C-407E-A947-70E740481C1C}">
                    <a14:useLocalDpi xmlns:a14="http://schemas.microsoft.com/office/drawing/2010/main"/>
                  </a:ext>
                </a:extLst>
              </a:blip>
              <a:stretch>
                <a:fillRect/>
              </a:stretch>
            </p:blipFill>
            <p:spPr>
              <a:xfrm>
                <a:off x="6185815" y="4107565"/>
                <a:ext cx="1700486" cy="340514"/>
              </a:xfrm>
              <a:prstGeom prst="rect">
                <a:avLst/>
              </a:prstGeom>
            </p:spPr>
          </p:pic>
        </p:grpSp>
        <p:pic>
          <p:nvPicPr>
            <p:cNvPr id="3074" name="Picture 2" descr="https://upload.wikimedia.org/wikipedia/commons/thumb/6/6b/United_Parcel_Service_logo_2014.svg/859px-United_Parcel_Service_logo_2014.svg.png">
              <a:extLst>
                <a:ext uri="{FF2B5EF4-FFF2-40B4-BE49-F238E27FC236}">
                  <a16:creationId xmlns:a16="http://schemas.microsoft.com/office/drawing/2014/main" id="{12AA912F-CEFA-4AD8-8B63-C96DA6F24736}"/>
                </a:ext>
              </a:extLst>
            </p:cNvPr>
            <p:cNvPicPr>
              <a:picLocks noChangeAspect="1" noChangeArrowheads="1"/>
            </p:cNvPicPr>
            <p:nvPr/>
          </p:nvPicPr>
          <p:blipFill>
            <a:blip r:embed="rId29" cstate="hqprint">
              <a:extLst>
                <a:ext uri="{28A0092B-C50C-407E-A947-70E740481C1C}">
                  <a14:useLocalDpi xmlns:a14="http://schemas.microsoft.com/office/drawing/2010/main"/>
                </a:ext>
              </a:extLst>
            </a:blip>
            <a:srcRect/>
            <a:stretch>
              <a:fillRect/>
            </a:stretch>
          </p:blipFill>
          <p:spPr bwMode="auto">
            <a:xfrm>
              <a:off x="6919606" y="167818"/>
              <a:ext cx="396175" cy="47227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upload.wikimedia.org/wikipedia/en/thumb/7/71/Minnesota_Twins_logo.svg/1200px-Minnesota_Twins_logo.svg.png">
              <a:extLst>
                <a:ext uri="{FF2B5EF4-FFF2-40B4-BE49-F238E27FC236}">
                  <a16:creationId xmlns:a16="http://schemas.microsoft.com/office/drawing/2014/main" id="{7805715D-897A-4538-8CAD-B9B7F8688A48}"/>
                </a:ext>
              </a:extLst>
            </p:cNvPr>
            <p:cNvPicPr>
              <a:picLocks noChangeAspect="1" noChangeArrowheads="1"/>
            </p:cNvPicPr>
            <p:nvPr/>
          </p:nvPicPr>
          <p:blipFill>
            <a:blip r:embed="rId30" cstate="hqprint">
              <a:extLst>
                <a:ext uri="{28A0092B-C50C-407E-A947-70E740481C1C}">
                  <a14:useLocalDpi xmlns:a14="http://schemas.microsoft.com/office/drawing/2010/main"/>
                </a:ext>
              </a:extLst>
            </a:blip>
            <a:srcRect/>
            <a:stretch>
              <a:fillRect/>
            </a:stretch>
          </p:blipFill>
          <p:spPr bwMode="auto">
            <a:xfrm>
              <a:off x="8698453" y="5204545"/>
              <a:ext cx="672224" cy="67222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0B0079B-A8FD-4A2E-A03B-1B9D5E604603}"/>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901752" y="5307924"/>
              <a:ext cx="748071" cy="465466"/>
            </a:xfrm>
            <a:prstGeom prst="rect">
              <a:avLst/>
            </a:prstGeom>
          </p:spPr>
        </p:pic>
        <p:pic>
          <p:nvPicPr>
            <p:cNvPr id="5" name="Picture 4">
              <a:extLst>
                <a:ext uri="{FF2B5EF4-FFF2-40B4-BE49-F238E27FC236}">
                  <a16:creationId xmlns:a16="http://schemas.microsoft.com/office/drawing/2014/main" id="{313F1696-88AB-4C1D-8B0B-695D7CCC2CE0}"/>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672902" y="5273957"/>
              <a:ext cx="889579" cy="533400"/>
            </a:xfrm>
            <a:prstGeom prst="rect">
              <a:avLst/>
            </a:prstGeom>
          </p:spPr>
        </p:pic>
        <p:pic>
          <p:nvPicPr>
            <p:cNvPr id="9" name="Picture 8" descr="A picture containing clipart&#10;&#10;Description automatically generated">
              <a:extLst>
                <a:ext uri="{FF2B5EF4-FFF2-40B4-BE49-F238E27FC236}">
                  <a16:creationId xmlns:a16="http://schemas.microsoft.com/office/drawing/2014/main" id="{0D2EE189-49F0-494A-98EA-A8F95CEB1494}"/>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8400290" y="6154418"/>
              <a:ext cx="1310913" cy="381496"/>
            </a:xfrm>
            <a:prstGeom prst="rect">
              <a:avLst/>
            </a:prstGeom>
          </p:spPr>
        </p:pic>
        <p:pic>
          <p:nvPicPr>
            <p:cNvPr id="11" name="Picture 10" descr="A close up of a sign&#10;&#10;Description automatically generated">
              <a:extLst>
                <a:ext uri="{FF2B5EF4-FFF2-40B4-BE49-F238E27FC236}">
                  <a16:creationId xmlns:a16="http://schemas.microsoft.com/office/drawing/2014/main" id="{49301654-3AE8-4B1D-AF1C-8920F46EFD22}"/>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6538003" y="6087048"/>
              <a:ext cx="1134586" cy="516237"/>
            </a:xfrm>
            <a:prstGeom prst="rect">
              <a:avLst/>
            </a:prstGeom>
          </p:spPr>
        </p:pic>
        <p:pic>
          <p:nvPicPr>
            <p:cNvPr id="13" name="Picture 12">
              <a:extLst>
                <a:ext uri="{FF2B5EF4-FFF2-40B4-BE49-F238E27FC236}">
                  <a16:creationId xmlns:a16="http://schemas.microsoft.com/office/drawing/2014/main" id="{EB726A8A-630A-45DE-87A5-B56E44AFE0D6}"/>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524527" y="6081514"/>
              <a:ext cx="1560576" cy="527304"/>
            </a:xfrm>
            <a:prstGeom prst="rect">
              <a:avLst/>
            </a:prstGeom>
          </p:spPr>
        </p:pic>
        <p:pic>
          <p:nvPicPr>
            <p:cNvPr id="15" name="Picture 14" descr="A picture containing clipart&#10;&#10;Description automatically generated">
              <a:extLst>
                <a:ext uri="{FF2B5EF4-FFF2-40B4-BE49-F238E27FC236}">
                  <a16:creationId xmlns:a16="http://schemas.microsoft.com/office/drawing/2014/main" id="{575BAB9D-01FC-492E-8C1E-0A676F5F51F5}"/>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0204621" y="5404513"/>
              <a:ext cx="1589808" cy="272288"/>
            </a:xfrm>
            <a:prstGeom prst="rect">
              <a:avLst/>
            </a:prstGeom>
          </p:spPr>
        </p:pic>
        <p:pic>
          <p:nvPicPr>
            <p:cNvPr id="17" name="Picture 16" descr="A close up of a logo&#10;&#10;Description automatically generated">
              <a:extLst>
                <a:ext uri="{FF2B5EF4-FFF2-40B4-BE49-F238E27FC236}">
                  <a16:creationId xmlns:a16="http://schemas.microsoft.com/office/drawing/2014/main" id="{26C77EB6-CF30-43C1-B244-47E79A4C3129}"/>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0217566" y="6168911"/>
              <a:ext cx="1539128" cy="352510"/>
            </a:xfrm>
            <a:prstGeom prst="rect">
              <a:avLst/>
            </a:prstGeom>
          </p:spPr>
        </p:pic>
        <p:pic>
          <p:nvPicPr>
            <p:cNvPr id="19" name="Picture 18" descr="A close up of a logo&#10;&#10;Description automatically generated">
              <a:extLst>
                <a:ext uri="{FF2B5EF4-FFF2-40B4-BE49-F238E27FC236}">
                  <a16:creationId xmlns:a16="http://schemas.microsoft.com/office/drawing/2014/main" id="{9670A25E-B99C-4774-A7B3-C22C3A5F88AA}"/>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6523223" y="4339060"/>
              <a:ext cx="1188940" cy="741795"/>
            </a:xfrm>
            <a:prstGeom prst="rect">
              <a:avLst/>
            </a:prstGeom>
          </p:spPr>
        </p:pic>
      </p:grpSp>
      <p:pic>
        <p:nvPicPr>
          <p:cNvPr id="47" name="Picture 46" descr="A close up of a logo&#10;&#10;Description automatically generated">
            <a:extLst>
              <a:ext uri="{FF2B5EF4-FFF2-40B4-BE49-F238E27FC236}">
                <a16:creationId xmlns:a16="http://schemas.microsoft.com/office/drawing/2014/main" id="{EF62F723-CAAC-42DE-A775-501B03796FBC}"/>
              </a:ext>
            </a:extLst>
          </p:cNvPr>
          <p:cNvPicPr>
            <a:picLocks noChangeAspect="1"/>
          </p:cNvPicPr>
          <p:nvPr/>
        </p:nvPicPr>
        <p:blipFill>
          <a:blip r:embed="rId39"/>
          <a:stretch>
            <a:fillRect/>
          </a:stretch>
        </p:blipFill>
        <p:spPr>
          <a:xfrm>
            <a:off x="751107" y="855316"/>
            <a:ext cx="2157064" cy="2157064"/>
          </a:xfrm>
          <a:prstGeom prst="rect">
            <a:avLst/>
          </a:prstGeom>
        </p:spPr>
      </p:pic>
    </p:spTree>
    <p:extLst>
      <p:ext uri="{BB962C8B-B14F-4D97-AF65-F5344CB8AC3E}">
        <p14:creationId xmlns:p14="http://schemas.microsoft.com/office/powerpoint/2010/main" val="159923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300"/>
                                        <p:tgtEl>
                                          <p:spTgt spid="48"/>
                                        </p:tgtEl>
                                      </p:cBhvr>
                                    </p:animEffect>
                                  </p:childTnLst>
                                </p:cTn>
                              </p:par>
                              <p:par>
                                <p:cTn id="8" presetID="35" presetClass="path" presetSubtype="0" decel="100000" fill="hold" grpId="1" nodeType="withEffect">
                                  <p:stCondLst>
                                    <p:cond delay="0"/>
                                  </p:stCondLst>
                                  <p:childTnLst>
                                    <p:animMotion origin="layout" path="M -0.05547 0.00023 L 3.125E-6 0.00023 " pathEditMode="relative" rAng="0" ptsTypes="AA">
                                      <p:cBhvr>
                                        <p:cTn id="9" dur="400" fill="hold"/>
                                        <p:tgtEl>
                                          <p:spTgt spid="48"/>
                                        </p:tgtEl>
                                        <p:attrNameLst>
                                          <p:attrName>ppt_x</p:attrName>
                                          <p:attrName>ppt_y</p:attrName>
                                        </p:attrNameLst>
                                      </p:cBhvr>
                                      <p:rCtr x="2773" y="0"/>
                                    </p:animMotion>
                                  </p:childTnLst>
                                </p:cTn>
                              </p:par>
                            </p:childTnLst>
                          </p:cTn>
                        </p:par>
                        <p:par>
                          <p:cTn id="10" fill="hold">
                            <p:stCondLst>
                              <p:cond delay="400"/>
                            </p:stCondLst>
                            <p:childTnLst>
                              <p:par>
                                <p:cTn id="11" presetID="10" presetClass="entr" presetSubtype="0" fill="hold" grpId="0" nodeType="afterEffect">
                                  <p:stCondLst>
                                    <p:cond delay="10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300"/>
                                        <p:tgtEl>
                                          <p:spTgt spid="53"/>
                                        </p:tgtEl>
                                      </p:cBhvr>
                                    </p:animEffect>
                                  </p:childTnLst>
                                </p:cTn>
                              </p:par>
                              <p:par>
                                <p:cTn id="14" presetID="35" presetClass="path" presetSubtype="0" decel="100000" fill="hold" grpId="1" nodeType="withEffect">
                                  <p:stCondLst>
                                    <p:cond delay="0"/>
                                  </p:stCondLst>
                                  <p:childTnLst>
                                    <p:animMotion origin="layout" path="M -0.05547 0.00023 L 1.25E-6 0.00023 " pathEditMode="relative" rAng="0" ptsTypes="AA">
                                      <p:cBhvr>
                                        <p:cTn id="15" dur="400" fill="hold"/>
                                        <p:tgtEl>
                                          <p:spTgt spid="53"/>
                                        </p:tgtEl>
                                        <p:attrNameLst>
                                          <p:attrName>ppt_x</p:attrName>
                                          <p:attrName>ppt_y</p:attrName>
                                        </p:attrNameLst>
                                      </p:cBhvr>
                                      <p:rCtr x="2773" y="0"/>
                                    </p:animMotion>
                                  </p:childTnLst>
                                </p:cTn>
                              </p:par>
                            </p:childTnLst>
                          </p:cTn>
                        </p:par>
                        <p:par>
                          <p:cTn id="16" fill="hold">
                            <p:stCondLst>
                              <p:cond delay="800"/>
                            </p:stCondLst>
                            <p:childTnLst>
                              <p:par>
                                <p:cTn id="17" presetID="22" presetClass="entr" presetSubtype="8"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8" grpId="1"/>
      <p:bldP spid="53" grpId="0"/>
      <p:bldP spid="5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9C71C-6C2B-4740-A92B-0FC713CE26A9}"/>
              </a:ext>
            </a:extLst>
          </p:cNvPr>
          <p:cNvSpPr>
            <a:spLocks noGrp="1"/>
          </p:cNvSpPr>
          <p:nvPr>
            <p:ph type="title"/>
          </p:nvPr>
        </p:nvSpPr>
        <p:spPr>
          <a:xfrm>
            <a:off x="2616199" y="1550772"/>
            <a:ext cx="9700261" cy="2139688"/>
          </a:xfrm>
        </p:spPr>
        <p:txBody>
          <a:bodyPr/>
          <a:lstStyle/>
          <a:p>
            <a:r>
              <a:rPr lang="en-US"/>
              <a:t>App Development </a:t>
            </a:r>
            <a:br>
              <a:rPr lang="en-US"/>
            </a:br>
            <a:r>
              <a:rPr lang="en-US"/>
              <a:t>With Xamarin</a:t>
            </a:r>
          </a:p>
        </p:txBody>
      </p:sp>
    </p:spTree>
    <p:extLst>
      <p:ext uri="{BB962C8B-B14F-4D97-AF65-F5344CB8AC3E}">
        <p14:creationId xmlns:p14="http://schemas.microsoft.com/office/powerpoint/2010/main" val="325797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2E7C0A-9D32-450D-8E12-464F2257BD10}"/>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705100" y="4420608"/>
            <a:ext cx="660400" cy="660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E20332C8-4F55-4481-930F-68130F151921}"/>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705100" y="3277608"/>
            <a:ext cx="660400" cy="660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Box 3">
            <a:extLst>
              <a:ext uri="{FF2B5EF4-FFF2-40B4-BE49-F238E27FC236}">
                <a16:creationId xmlns:a16="http://schemas.microsoft.com/office/drawing/2014/main" id="{72F1AEAA-19E9-4F77-9FA8-CEC8E28A76DB}"/>
              </a:ext>
            </a:extLst>
          </p:cNvPr>
          <p:cNvSpPr txBox="1">
            <a:spLocks noChangeArrowheads="1"/>
          </p:cNvSpPr>
          <p:nvPr/>
        </p:nvSpPr>
        <p:spPr bwMode="auto">
          <a:xfrm>
            <a:off x="3543300" y="2068514"/>
            <a:ext cx="5105400"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srgbClr val="606E6F"/>
                </a:solidFill>
                <a:effectLst/>
                <a:uLnTx/>
                <a:uFillTx/>
                <a:latin typeface="Segoe UI Light" panose="020B0502040204020203" pitchFamily="34" charset="0"/>
                <a:ea typeface="ヒラギノ角ゴ ProN W3" pitchFamily="2" charset="-128"/>
                <a:cs typeface="Segoe UI Light" panose="020B0502040204020203" pitchFamily="34" charset="0"/>
                <a:sym typeface="Gill Sans" pitchFamily="2" charset="0"/>
              </a:rPr>
              <a:t>Productive environment</a:t>
            </a:r>
          </a:p>
        </p:txBody>
      </p:sp>
      <p:sp>
        <p:nvSpPr>
          <p:cNvPr id="11" name="TextBox 3">
            <a:extLst>
              <a:ext uri="{FF2B5EF4-FFF2-40B4-BE49-F238E27FC236}">
                <a16:creationId xmlns:a16="http://schemas.microsoft.com/office/drawing/2014/main" id="{04C818FD-7B9B-4DD6-9CF9-17CEFF4DBBCA}"/>
              </a:ext>
            </a:extLst>
          </p:cNvPr>
          <p:cNvSpPr txBox="1">
            <a:spLocks noChangeArrowheads="1"/>
          </p:cNvSpPr>
          <p:nvPr/>
        </p:nvSpPr>
        <p:spPr bwMode="auto">
          <a:xfrm>
            <a:off x="3543300" y="3277608"/>
            <a:ext cx="4590626"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srgbClr val="606E6F"/>
                </a:solidFill>
                <a:effectLst/>
                <a:uLnTx/>
                <a:uFillTx/>
                <a:latin typeface="Segoe UI Light" panose="020B0502040204020203" pitchFamily="34" charset="0"/>
                <a:ea typeface="ヒラギノ角ゴ ProN W3" pitchFamily="2" charset="-128"/>
                <a:cs typeface="Segoe UI Light" panose="020B0502040204020203" pitchFamily="34" charset="0"/>
                <a:sym typeface="Gill Sans" pitchFamily="2" charset="0"/>
              </a:rPr>
              <a:t>Maximize code reuse</a:t>
            </a:r>
          </a:p>
        </p:txBody>
      </p:sp>
      <p:sp>
        <p:nvSpPr>
          <p:cNvPr id="12" name="TextBox 3">
            <a:extLst>
              <a:ext uri="{FF2B5EF4-FFF2-40B4-BE49-F238E27FC236}">
                <a16:creationId xmlns:a16="http://schemas.microsoft.com/office/drawing/2014/main" id="{0E132BF0-CA66-426F-857E-DFEE2EF88345}"/>
              </a:ext>
            </a:extLst>
          </p:cNvPr>
          <p:cNvSpPr txBox="1">
            <a:spLocks noChangeArrowheads="1"/>
          </p:cNvSpPr>
          <p:nvPr/>
        </p:nvSpPr>
        <p:spPr bwMode="auto">
          <a:xfrm>
            <a:off x="3543300" y="4420608"/>
            <a:ext cx="7882466"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srgbClr val="606E6F"/>
                </a:solidFill>
                <a:effectLst/>
                <a:uLnTx/>
                <a:uFillTx/>
                <a:latin typeface="Segoe UI Light" panose="020B0502040204020203" pitchFamily="34" charset="0"/>
                <a:ea typeface="ヒラギノ角ゴ ProN W3" pitchFamily="2" charset="-128"/>
                <a:cs typeface="Segoe UI Light" panose="020B0502040204020203" pitchFamily="34" charset="0"/>
                <a:sym typeface="Gill Sans" pitchFamily="2" charset="0"/>
              </a:rPr>
              <a:t>Native performance &amp; integrations</a:t>
            </a:r>
          </a:p>
        </p:txBody>
      </p:sp>
      <p:pic>
        <p:nvPicPr>
          <p:cNvPr id="13" name="Picture 3" descr="TreeCircle.png">
            <a:extLst>
              <a:ext uri="{FF2B5EF4-FFF2-40B4-BE49-F238E27FC236}">
                <a16:creationId xmlns:a16="http://schemas.microsoft.com/office/drawing/2014/main" id="{AF44816D-C9A4-4F64-B051-97821DD3AE3B}"/>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2705100" y="2057401"/>
            <a:ext cx="665163" cy="669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3">
            <a:extLst>
              <a:ext uri="{FF2B5EF4-FFF2-40B4-BE49-F238E27FC236}">
                <a16:creationId xmlns:a16="http://schemas.microsoft.com/office/drawing/2014/main" id="{F3A43519-325B-4A31-969F-94C939704591}"/>
              </a:ext>
            </a:extLst>
          </p:cNvPr>
          <p:cNvSpPr txBox="1">
            <a:spLocks noChangeArrowheads="1"/>
          </p:cNvSpPr>
          <p:nvPr/>
        </p:nvSpPr>
        <p:spPr bwMode="auto">
          <a:xfrm>
            <a:off x="3543300" y="5483403"/>
            <a:ext cx="5105400"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srgbClr val="606E6F"/>
                </a:solidFill>
                <a:effectLst/>
                <a:uLnTx/>
                <a:uFillTx/>
                <a:latin typeface="Segoe UI Light" panose="020B0502040204020203" pitchFamily="34" charset="0"/>
                <a:ea typeface="ヒラギノ角ゴ ProN W3" pitchFamily="2" charset="-128"/>
                <a:cs typeface="Segoe UI Light" panose="020B0502040204020203" pitchFamily="34" charset="0"/>
                <a:sym typeface="Gill Sans" pitchFamily="2" charset="0"/>
              </a:rPr>
              <a:t>Expansive ecosystem</a:t>
            </a:r>
          </a:p>
        </p:txBody>
      </p:sp>
      <p:grpSp>
        <p:nvGrpSpPr>
          <p:cNvPr id="18" name="Group 17">
            <a:extLst>
              <a:ext uri="{FF2B5EF4-FFF2-40B4-BE49-F238E27FC236}">
                <a16:creationId xmlns:a16="http://schemas.microsoft.com/office/drawing/2014/main" id="{FA6DC1EF-D7AB-49A6-98FF-2A81AE43A111}"/>
              </a:ext>
            </a:extLst>
          </p:cNvPr>
          <p:cNvGrpSpPr/>
          <p:nvPr/>
        </p:nvGrpSpPr>
        <p:grpSpPr>
          <a:xfrm>
            <a:off x="2705100" y="5537402"/>
            <a:ext cx="665163" cy="665163"/>
            <a:chOff x="2705100" y="4866111"/>
            <a:chExt cx="665163" cy="665163"/>
          </a:xfrm>
        </p:grpSpPr>
        <p:sp>
          <p:nvSpPr>
            <p:cNvPr id="2" name="Oval 1">
              <a:extLst>
                <a:ext uri="{FF2B5EF4-FFF2-40B4-BE49-F238E27FC236}">
                  <a16:creationId xmlns:a16="http://schemas.microsoft.com/office/drawing/2014/main" id="{B45454CA-71EC-437F-8292-EE0E4F1247FD}"/>
                </a:ext>
              </a:extLst>
            </p:cNvPr>
            <p:cNvSpPr/>
            <p:nvPr/>
          </p:nvSpPr>
          <p:spPr bwMode="auto">
            <a:xfrm>
              <a:off x="2705100" y="4866111"/>
              <a:ext cx="665163" cy="665163"/>
            </a:xfrm>
            <a:prstGeom prst="ellipse">
              <a:avLst/>
            </a:prstGeom>
            <a:solidFill>
              <a:srgbClr val="2C3E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 name="Picture 16" descr="Hierarchy">
              <a:extLst>
                <a:ext uri="{FF2B5EF4-FFF2-40B4-BE49-F238E27FC236}">
                  <a16:creationId xmlns:a16="http://schemas.microsoft.com/office/drawing/2014/main" id="{12620B73-6675-40DE-9845-5FD079EDCA6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60664" y="4896550"/>
              <a:ext cx="553430" cy="553430"/>
            </a:xfrm>
            <a:prstGeom prst="rect">
              <a:avLst/>
            </a:prstGeom>
          </p:spPr>
        </p:pic>
      </p:grpSp>
      <p:pic>
        <p:nvPicPr>
          <p:cNvPr id="14" name="Picture 13" descr="A picture containing object&#10;&#10;Description automatically generated">
            <a:extLst>
              <a:ext uri="{FF2B5EF4-FFF2-40B4-BE49-F238E27FC236}">
                <a16:creationId xmlns:a16="http://schemas.microsoft.com/office/drawing/2014/main" id="{A6DCD8EB-F077-4F8E-B9EA-B150E0CACD8E}"/>
              </a:ext>
            </a:extLst>
          </p:cNvPr>
          <p:cNvPicPr>
            <a:picLocks noChangeAspect="1"/>
          </p:cNvPicPr>
          <p:nvPr/>
        </p:nvPicPr>
        <p:blipFill>
          <a:blip r:embed="rId8"/>
          <a:stretch>
            <a:fillRect/>
          </a:stretch>
        </p:blipFill>
        <p:spPr>
          <a:xfrm>
            <a:off x="3800763" y="102622"/>
            <a:ext cx="4590473" cy="1925344"/>
          </a:xfrm>
          <a:prstGeom prst="rect">
            <a:avLst/>
          </a:prstGeom>
        </p:spPr>
      </p:pic>
    </p:spTree>
    <p:extLst>
      <p:ext uri="{BB962C8B-B14F-4D97-AF65-F5344CB8AC3E}">
        <p14:creationId xmlns:p14="http://schemas.microsoft.com/office/powerpoint/2010/main" val="2357009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par>
                          <p:cTn id="23" fill="hold">
                            <p:stCondLst>
                              <p:cond delay="1000"/>
                            </p:stCondLst>
                            <p:childTnLst>
                              <p:par>
                                <p:cTn id="24" presetID="10" presetClass="entr" presetSubtype="0" fill="hold" grpId="0" nodeType="afterEffect">
                                  <p:stCondLst>
                                    <p:cond delay="50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50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9" grpId="0"/>
    </p:bldLst>
  </p:timing>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2.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804E87B5-964F-4102-82DD-5C9EFA26887B}"/>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61D7B962-622B-4DC8-9E08-BFEB6217D16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78A2EBC6E34694C80F43E94FCA993B5" ma:contentTypeVersion="14" ma:contentTypeDescription="Create a new document." ma:contentTypeScope="" ma:versionID="1a7ced39ac191f9ec8deffde533b0c1c">
  <xsd:schema xmlns:xsd="http://www.w3.org/2001/XMLSchema" xmlns:xs="http://www.w3.org/2001/XMLSchema" xmlns:p="http://schemas.microsoft.com/office/2006/metadata/properties" xmlns:ns1="http://schemas.microsoft.com/sharepoint/v3" xmlns:ns2="e4aa919a-b200-49cb-beca-4c7e0810321e" xmlns:ns3="06670dda-0291-4061-b6e0-f6c0cb392c51" targetNamespace="http://schemas.microsoft.com/office/2006/metadata/properties" ma:root="true" ma:fieldsID="bedea8c8816a4e5934c808becd103583" ns1:_="" ns2:_="" ns3:_="">
    <xsd:import namespace="http://schemas.microsoft.com/sharepoint/v3"/>
    <xsd:import namespace="e4aa919a-b200-49cb-beca-4c7e0810321e"/>
    <xsd:import namespace="06670dda-0291-4061-b6e0-f6c0cb392c51"/>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Location" minOccurs="0"/>
                <xsd:element ref="ns2:MediaServiceOCR" minOccurs="0"/>
                <xsd:element ref="ns3:SharedWithUsers" minOccurs="0"/>
                <xsd:element ref="ns3:SharedWithDetails"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4aa919a-b200-49cb-beca-4c7e0810321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Location" ma:index="14"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6670dda-0291-4061-b6e0-f6c0cb392c51"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e4aa919a-b200-49cb-beca-4c7e0810321e" xsi:nil="true"/>
  </documentManagement>
</p:properties>
</file>

<file path=customXml/itemProps1.xml><?xml version="1.0" encoding="utf-8"?>
<ds:datastoreItem xmlns:ds="http://schemas.openxmlformats.org/officeDocument/2006/customXml" ds:itemID="{0BB3C309-8520-4616-80FC-2CB10D5B83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4aa919a-b200-49cb-beca-4c7e0810321e"/>
    <ds:schemaRef ds:uri="06670dda-0291-4061-b6e0-f6c0cb392c5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e4aa919a-b200-49cb-beca-4c7e0810321e"/>
  </ds:schemaRefs>
</ds:datastoreItem>
</file>

<file path=docProps/app.xml><?xml version="1.0" encoding="utf-8"?>
<Properties xmlns="http://schemas.openxmlformats.org/officeDocument/2006/extended-properties" xmlns:vt="http://schemas.openxmlformats.org/officeDocument/2006/docPropsVTypes">
  <Template>Microsoft_Ignite_2019_16x9_Breakout_Template</Template>
  <TotalTime>1637</TotalTime>
  <Words>1393</Words>
  <Application>Microsoft Office PowerPoint</Application>
  <PresentationFormat>Widescreen</PresentationFormat>
  <Paragraphs>207</Paragraphs>
  <Slides>32</Slides>
  <Notes>16</Notes>
  <HiddenSlides>0</HiddenSlides>
  <MMClips>0</MMClips>
  <ScaleCrop>false</ScaleCrop>
  <HeadingPairs>
    <vt:vector size="4" baseType="variant">
      <vt:variant>
        <vt:lpstr>Theme</vt:lpstr>
      </vt:variant>
      <vt:variant>
        <vt:i4>3</vt:i4>
      </vt:variant>
      <vt:variant>
        <vt:lpstr>Slide Titles</vt:lpstr>
      </vt:variant>
      <vt:variant>
        <vt:i4>32</vt:i4>
      </vt:variant>
    </vt:vector>
  </HeadingPairs>
  <TitlesOfParts>
    <vt:vector size="35" baseType="lpstr">
      <vt:lpstr>White Template</vt:lpstr>
      <vt:lpstr>Light Gray Template</vt:lpstr>
      <vt:lpstr>Black Template</vt:lpstr>
      <vt:lpstr>Crafting Real-Time Mobile Apps with Xamarin &amp; SignalR</vt:lpstr>
      <vt:lpstr>Real-time Apps</vt:lpstr>
      <vt:lpstr>.NET: Your platform for building anything</vt:lpstr>
      <vt:lpstr>PowerPoint Presentation</vt:lpstr>
      <vt:lpstr>PowerPoint Presentation</vt:lpstr>
      <vt:lpstr>Xamarin App Architecture</vt:lpstr>
      <vt:lpstr>PowerPoint Presentation</vt:lpstr>
      <vt:lpstr>App Development  With Xamarin</vt:lpstr>
      <vt:lpstr>PowerPoint Presentation</vt:lpstr>
      <vt:lpstr>Xamarin App Architecture</vt:lpstr>
      <vt:lpstr>Native API Access</vt:lpstr>
      <vt:lpstr>Xamarin.Essentials: Cross-Platform Native APIs</vt:lpstr>
      <vt:lpstr>Xamarin.Forms</vt:lpstr>
      <vt:lpstr>Xamarin.Forms: Cross-Platform Native UI</vt:lpstr>
      <vt:lpstr>Code Sharing</vt:lpstr>
      <vt:lpstr>Native performance</vt:lpstr>
      <vt:lpstr>PowerPoint Presentation</vt:lpstr>
      <vt:lpstr>PowerPoint Presentation</vt:lpstr>
      <vt:lpstr>PowerPoint Presentation</vt:lpstr>
      <vt:lpstr>PowerPoint Presentation</vt:lpstr>
      <vt:lpstr>PowerPoint Presentation</vt:lpstr>
      <vt:lpstr>SignalR Azure Service</vt:lpstr>
      <vt:lpstr>SignalR at Scale</vt:lpstr>
      <vt:lpstr>SignalR SDK Availability</vt:lpstr>
      <vt:lpstr>Send to Others</vt:lpstr>
      <vt:lpstr>Send to Group</vt:lpstr>
      <vt:lpstr>XamChat!</vt:lpstr>
      <vt:lpstr>Basic Local SignalR Chat App</vt:lpstr>
      <vt:lpstr>Local SignalR Hub using Azure SignalR Service</vt:lpstr>
      <vt:lpstr>Put it all on the cloud!</vt:lpstr>
      <vt:lpstr>Who needs servers, anyways?</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2019</dc:subject>
  <dc:creator>Brieanne Vanderpool</dc:creator>
  <cp:keywords>Microsoft Ignite 2019</cp:keywords>
  <dc:description/>
  <cp:lastModifiedBy>Maddy Leger</cp:lastModifiedBy>
  <cp:revision>24</cp:revision>
  <dcterms:created xsi:type="dcterms:W3CDTF">2019-08-26T20:18:51Z</dcterms:created>
  <dcterms:modified xsi:type="dcterms:W3CDTF">2020-02-20T16:22:07Z</dcterms:modified>
  <cp:category>Microsoft Ignite 2019</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0x010100778A2EBC6E34694C80F43E94FCA993B5</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